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9" r:id="rId3"/>
    <p:sldId id="258" r:id="rId4"/>
    <p:sldId id="261" r:id="rId5"/>
    <p:sldId id="263" r:id="rId6"/>
    <p:sldId id="262" r:id="rId7"/>
    <p:sldId id="272" r:id="rId8"/>
    <p:sldId id="273" r:id="rId9"/>
    <p:sldId id="271" r:id="rId10"/>
    <p:sldId id="265" r:id="rId11"/>
    <p:sldId id="264" r:id="rId12"/>
    <p:sldId id="266" r:id="rId13"/>
    <p:sldId id="267" r:id="rId14"/>
    <p:sldId id="268" r:id="rId15"/>
    <p:sldId id="269" r:id="rId16"/>
    <p:sldId id="270" r:id="rId17"/>
    <p:sldId id="274" r:id="rId18"/>
    <p:sldId id="275" r:id="rId19"/>
    <p:sldId id="276" r:id="rId2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65" autoAdjust="0"/>
    <p:restoredTop sz="94731" autoAdjust="0"/>
  </p:normalViewPr>
  <p:slideViewPr>
    <p:cSldViewPr snapToGrid="0">
      <p:cViewPr>
        <p:scale>
          <a:sx n="66" d="100"/>
          <a:sy n="66" d="100"/>
        </p:scale>
        <p:origin x="-1740" y="-28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59BF802-7438-44F8-922A-22B160BC41C4}" type="datetimeFigureOut">
              <a:rPr lang="en-US" smtClean="0"/>
              <a:t>11/7/2016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BDAF2F-6216-4F86-A175-38F1E44414CF}" type="slidenum">
              <a:rPr lang="en-US" smtClean="0"/>
              <a:t>‹#›</a:t>
            </a:fld>
            <a:endParaRPr lang="en-US"/>
          </a:p>
        </p:txBody>
      </p:sp>
    </p:spTree>
    <p:extLst>
      <p:ext uri="{BB962C8B-B14F-4D97-AF65-F5344CB8AC3E}">
        <p14:creationId xmlns:p14="http://schemas.microsoft.com/office/powerpoint/2010/main" val="39083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3</a:t>
            </a:fld>
            <a:endParaRPr lang="en-US"/>
          </a:p>
        </p:txBody>
      </p:sp>
    </p:spTree>
    <p:extLst>
      <p:ext uri="{BB962C8B-B14F-4D97-AF65-F5344CB8AC3E}">
        <p14:creationId xmlns:p14="http://schemas.microsoft.com/office/powerpoint/2010/main" val="237636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9</a:t>
            </a:fld>
            <a:endParaRPr lang="en-US"/>
          </a:p>
        </p:txBody>
      </p:sp>
    </p:spTree>
    <p:extLst>
      <p:ext uri="{BB962C8B-B14F-4D97-AF65-F5344CB8AC3E}">
        <p14:creationId xmlns:p14="http://schemas.microsoft.com/office/powerpoint/2010/main" val="237636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19</a:t>
            </a:fld>
            <a:endParaRPr lang="en-US"/>
          </a:p>
        </p:txBody>
      </p:sp>
    </p:spTree>
    <p:extLst>
      <p:ext uri="{BB962C8B-B14F-4D97-AF65-F5344CB8AC3E}">
        <p14:creationId xmlns:p14="http://schemas.microsoft.com/office/powerpoint/2010/main" val="237636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58145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5671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6038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3166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081CA4-91ED-4794-BD35-EC8B30819D75}" type="datetimeFigureOut">
              <a:rPr lang="en-US" smtClean="0"/>
              <a:t>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52058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081CA4-91ED-4794-BD35-EC8B30819D75}" type="datetimeFigureOut">
              <a:rPr lang="en-US" smtClean="0"/>
              <a:t>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15570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081CA4-91ED-4794-BD35-EC8B30819D75}" type="datetimeFigureOut">
              <a:rPr lang="en-US" smtClean="0"/>
              <a:t>11/7/2016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5873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081CA4-91ED-4794-BD35-EC8B30819D75}" type="datetimeFigureOut">
              <a:rPr lang="en-US" smtClean="0"/>
              <a:t>11/7/2016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97024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081CA4-91ED-4794-BD35-EC8B30819D75}" type="datetimeFigureOut">
              <a:rPr lang="en-US" smtClean="0"/>
              <a:t>11/7/2016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002689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1799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46816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81CA4-91ED-4794-BD35-EC8B30819D75}" type="datetimeFigureOut">
              <a:rPr lang="en-US" smtClean="0"/>
              <a:t>11/7/2016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8EFC9-2361-47E3-8A49-485B8707A31C}" type="slidenum">
              <a:rPr lang="en-US" smtClean="0"/>
              <a:t>‹#›</a:t>
            </a:fld>
            <a:endParaRPr lang="en-US"/>
          </a:p>
        </p:txBody>
      </p:sp>
    </p:spTree>
    <p:extLst>
      <p:ext uri="{BB962C8B-B14F-4D97-AF65-F5344CB8AC3E}">
        <p14:creationId xmlns:p14="http://schemas.microsoft.com/office/powerpoint/2010/main" val="93610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pjrc.com/teensy/teensy31.html" TargetMode="External"/><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6" Type="http://schemas.openxmlformats.org/officeDocument/2006/relationships/hyperlink" Target="https://forum.pjrc.com/threads/29373-Bit-bang-multiple-I2S-inputs-simultaneously?p=79606#post79606" TargetMode="External"/><Relationship Id="rId5" Type="http://schemas.openxmlformats.org/officeDocument/2006/relationships/hyperlink" Target="https://www.pjrc.com/store/teensy3_audio.html" TargetMode="External"/><Relationship Id="rId4" Type="http://schemas.openxmlformats.org/officeDocument/2006/relationships/hyperlink" Target="https://www.pjrc.com/teensy/SGTL5000.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4" Type="http://schemas.openxmlformats.org/officeDocument/2006/relationships/hyperlink" Target="https://www.pjrc.com/store/teensy3_audio.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forum.pjrc.com/threads/35715-Noise-from-sgtl5000" TargetMode="External"/><Relationship Id="rId2" Type="http://schemas.openxmlformats.org/officeDocument/2006/relationships/hyperlink" Target="https://learn.sparkfun.com/tutorials/proto-pedal-example-programmable-digital-pedal?_ga=1.202107473.1503448100.1460730069" TargetMode="Externa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2.wdp"/><Relationship Id="rId3" Type="http://schemas.openxmlformats.org/officeDocument/2006/relationships/image" Target="../media/image11.png"/><Relationship Id="rId7" Type="http://schemas.microsoft.com/office/2007/relationships/hdphoto" Target="../media/hdphoto4.wdp"/><Relationship Id="rId12" Type="http://schemas.openxmlformats.org/officeDocument/2006/relationships/image" Target="../media/image19.png"/><Relationship Id="rId2" Type="http://schemas.openxmlformats.org/officeDocument/2006/relationships/notesSlide" Target="../notesSlides/notesSlide3.xml"/><Relationship Id="rId16" Type="http://schemas.microsoft.com/office/2007/relationships/hdphoto" Target="../media/hdphoto6.wdp"/><Relationship Id="rId1" Type="http://schemas.openxmlformats.org/officeDocument/2006/relationships/slideLayout" Target="../slideLayouts/slideLayout7.xml"/><Relationship Id="rId6" Type="http://schemas.openxmlformats.org/officeDocument/2006/relationships/image" Target="../media/image17.png"/><Relationship Id="rId11" Type="http://schemas.microsoft.com/office/2007/relationships/hdphoto" Target="../media/hdphoto1.wdp"/><Relationship Id="rId5" Type="http://schemas.openxmlformats.org/officeDocument/2006/relationships/image" Target="../media/image16.png"/><Relationship Id="rId15" Type="http://schemas.openxmlformats.org/officeDocument/2006/relationships/image" Target="../media/image20.png"/><Relationship Id="rId10" Type="http://schemas.openxmlformats.org/officeDocument/2006/relationships/image" Target="../media/image4.png"/><Relationship Id="rId4" Type="http://schemas.microsoft.com/office/2007/relationships/hdphoto" Target="../media/hdphoto3.wdp"/><Relationship Id="rId9" Type="http://schemas.microsoft.com/office/2007/relationships/hdphoto" Target="../media/hdphoto5.wdp"/><Relationship Id="rId1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10" Type="http://schemas.openxmlformats.org/officeDocument/2006/relationships/image" Target="../media/image6.png"/><Relationship Id="rId4" Type="http://schemas.microsoft.com/office/2007/relationships/hdphoto" Target="../media/hdphoto3.wdp"/><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2.wdp"/><Relationship Id="rId3" Type="http://schemas.openxmlformats.org/officeDocument/2006/relationships/image" Target="../media/image11.png"/><Relationship Id="rId7" Type="http://schemas.microsoft.com/office/2007/relationships/hdphoto" Target="../media/hdphoto4.wdp"/><Relationship Id="rId12" Type="http://schemas.openxmlformats.org/officeDocument/2006/relationships/image" Target="../media/image19.png"/><Relationship Id="rId2" Type="http://schemas.openxmlformats.org/officeDocument/2006/relationships/notesSlide" Target="../notesSlides/notesSlide2.xml"/><Relationship Id="rId16" Type="http://schemas.microsoft.com/office/2007/relationships/hdphoto" Target="../media/hdphoto6.wdp"/><Relationship Id="rId1" Type="http://schemas.openxmlformats.org/officeDocument/2006/relationships/slideLayout" Target="../slideLayouts/slideLayout7.xml"/><Relationship Id="rId6" Type="http://schemas.openxmlformats.org/officeDocument/2006/relationships/image" Target="../media/image17.png"/><Relationship Id="rId11" Type="http://schemas.microsoft.com/office/2007/relationships/hdphoto" Target="../media/hdphoto1.wdp"/><Relationship Id="rId5" Type="http://schemas.openxmlformats.org/officeDocument/2006/relationships/image" Target="../media/image16.png"/><Relationship Id="rId15" Type="http://schemas.openxmlformats.org/officeDocument/2006/relationships/image" Target="../media/image20.png"/><Relationship Id="rId10" Type="http://schemas.openxmlformats.org/officeDocument/2006/relationships/image" Target="../media/image4.png"/><Relationship Id="rId4" Type="http://schemas.microsoft.com/office/2007/relationships/hdphoto" Target="../media/hdphoto3.wdp"/><Relationship Id="rId9" Type="http://schemas.microsoft.com/office/2007/relationships/hdphoto" Target="../media/hdphoto5.wdp"/><Relationship Id="rId1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302076" y="2382469"/>
            <a:ext cx="4298624" cy="2300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178876" y="169667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912176" y="1041350"/>
            <a:ext cx="1702710" cy="646331"/>
          </a:xfrm>
          <a:prstGeom prst="rect">
            <a:avLst/>
          </a:prstGeom>
          <a:noFill/>
        </p:spPr>
        <p:txBody>
          <a:bodyPr wrap="none" rtlCol="0">
            <a:spAutoFit/>
          </a:bodyPr>
          <a:lstStyle/>
          <a:p>
            <a:pPr algn="ctr"/>
            <a:r>
              <a:rPr lang="en-US" dirty="0" smtClean="0"/>
              <a:t>“Line In”</a:t>
            </a:r>
          </a:p>
          <a:p>
            <a:pPr algn="ctr"/>
            <a:r>
              <a:rPr lang="en-US" dirty="0" smtClean="0"/>
              <a:t>1/8” Phono Jack</a:t>
            </a:r>
            <a:endParaRPr lang="en-US" dirty="0"/>
          </a:p>
        </p:txBody>
      </p:sp>
      <p:cxnSp>
        <p:nvCxnSpPr>
          <p:cNvPr id="7" name="Straight Connector 6"/>
          <p:cNvCxnSpPr/>
          <p:nvPr/>
        </p:nvCxnSpPr>
        <p:spPr>
          <a:xfrm flipH="1">
            <a:off x="5264476" y="207767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600700" y="192527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797876" y="177287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5970" y="1557426"/>
            <a:ext cx="312906" cy="215444"/>
          </a:xfrm>
          <a:prstGeom prst="rect">
            <a:avLst/>
          </a:prstGeom>
          <a:noFill/>
        </p:spPr>
        <p:txBody>
          <a:bodyPr wrap="none" rtlCol="0">
            <a:spAutoFit/>
          </a:bodyPr>
          <a:lstStyle/>
          <a:p>
            <a:r>
              <a:rPr lang="en-US" sz="800" dirty="0" smtClean="0"/>
              <a:t>Tip</a:t>
            </a:r>
            <a:endParaRPr lang="en-US" sz="800" dirty="0"/>
          </a:p>
        </p:txBody>
      </p:sp>
      <p:sp>
        <p:nvSpPr>
          <p:cNvPr id="14" name="TextBox 13"/>
          <p:cNvSpPr txBox="1"/>
          <p:nvPr/>
        </p:nvSpPr>
        <p:spPr>
          <a:xfrm>
            <a:off x="5814643" y="1741120"/>
            <a:ext cx="367408" cy="215444"/>
          </a:xfrm>
          <a:prstGeom prst="rect">
            <a:avLst/>
          </a:prstGeom>
          <a:noFill/>
        </p:spPr>
        <p:txBody>
          <a:bodyPr wrap="none" rtlCol="0">
            <a:spAutoFit/>
          </a:bodyPr>
          <a:lstStyle/>
          <a:p>
            <a:r>
              <a:rPr lang="en-US" sz="800" dirty="0" smtClean="0"/>
              <a:t>Ring</a:t>
            </a:r>
            <a:endParaRPr lang="en-US" sz="800" dirty="0"/>
          </a:p>
        </p:txBody>
      </p:sp>
      <p:sp>
        <p:nvSpPr>
          <p:cNvPr id="15" name="TextBox 14"/>
          <p:cNvSpPr txBox="1"/>
          <p:nvPr/>
        </p:nvSpPr>
        <p:spPr>
          <a:xfrm>
            <a:off x="5751143" y="1896695"/>
            <a:ext cx="455574" cy="215444"/>
          </a:xfrm>
          <a:prstGeom prst="rect">
            <a:avLst/>
          </a:prstGeom>
          <a:noFill/>
        </p:spPr>
        <p:txBody>
          <a:bodyPr wrap="none" rtlCol="0">
            <a:spAutoFit/>
          </a:bodyPr>
          <a:lstStyle/>
          <a:p>
            <a:r>
              <a:rPr lang="en-US" sz="800" dirty="0" smtClean="0"/>
              <a:t>Sleeve</a:t>
            </a:r>
            <a:endParaRPr lang="en-US" sz="800" dirty="0"/>
          </a:p>
        </p:txBody>
      </p:sp>
      <p:sp>
        <p:nvSpPr>
          <p:cNvPr id="13" name="Freeform 12"/>
          <p:cNvSpPr/>
          <p:nvPr/>
        </p:nvSpPr>
        <p:spPr>
          <a:xfrm>
            <a:off x="4675194" y="2084020"/>
            <a:ext cx="595632" cy="58737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477076" y="1925270"/>
            <a:ext cx="1145849" cy="901700"/>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4621982" y="1776044"/>
            <a:ext cx="1210567" cy="105092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354903" y="3419425"/>
            <a:ext cx="757555" cy="379389"/>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Lst>
            <a:ahLst/>
            <a:cxnLst>
              <a:cxn ang="0">
                <a:pos x="connsiteX0" y="connsiteY0"/>
              </a:cxn>
              <a:cxn ang="0">
                <a:pos x="connsiteX1" y="connsiteY1"/>
              </a:cxn>
              <a:cxn ang="0">
                <a:pos x="connsiteX2" y="connsiteY2"/>
              </a:cxn>
            </a:cxnLst>
            <a:rect l="l" t="t" r="r" b="b"/>
            <a:pathLst>
              <a:path w="757555" h="379389">
                <a:moveTo>
                  <a:pt x="757555" y="365125"/>
                </a:moveTo>
                <a:cubicBezTo>
                  <a:pt x="529219" y="398727"/>
                  <a:pt x="452014" y="370099"/>
                  <a:pt x="325755" y="309245"/>
                </a:cubicBezTo>
                <a:cubicBezTo>
                  <a:pt x="199496" y="248391"/>
                  <a:pt x="57203" y="14261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986596" y="340355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19896" y="2748230"/>
            <a:ext cx="1702710" cy="646331"/>
          </a:xfrm>
          <a:prstGeom prst="rect">
            <a:avLst/>
          </a:prstGeom>
          <a:noFill/>
        </p:spPr>
        <p:txBody>
          <a:bodyPr wrap="none" rtlCol="0">
            <a:spAutoFit/>
          </a:bodyPr>
          <a:lstStyle/>
          <a:p>
            <a:pPr algn="ctr"/>
            <a:r>
              <a:rPr lang="en-US" dirty="0" smtClean="0"/>
              <a:t>“Mic In”</a:t>
            </a:r>
          </a:p>
          <a:p>
            <a:pPr algn="ctr"/>
            <a:r>
              <a:rPr lang="en-US" dirty="0" smtClean="0"/>
              <a:t>1/8” Phono Jack</a:t>
            </a:r>
            <a:endParaRPr lang="en-US" dirty="0"/>
          </a:p>
        </p:txBody>
      </p:sp>
      <p:cxnSp>
        <p:nvCxnSpPr>
          <p:cNvPr id="32" name="Straight Connector 31"/>
          <p:cNvCxnSpPr/>
          <p:nvPr/>
        </p:nvCxnSpPr>
        <p:spPr>
          <a:xfrm flipH="1">
            <a:off x="6072196" y="378455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408420" y="363215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605596" y="347975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73690" y="3264306"/>
            <a:ext cx="312906" cy="215444"/>
          </a:xfrm>
          <a:prstGeom prst="rect">
            <a:avLst/>
          </a:prstGeom>
          <a:noFill/>
        </p:spPr>
        <p:txBody>
          <a:bodyPr wrap="none" rtlCol="0">
            <a:spAutoFit/>
          </a:bodyPr>
          <a:lstStyle/>
          <a:p>
            <a:r>
              <a:rPr lang="en-US" sz="800" dirty="0" smtClean="0"/>
              <a:t>Tip</a:t>
            </a:r>
            <a:endParaRPr lang="en-US" sz="800" dirty="0"/>
          </a:p>
        </p:txBody>
      </p:sp>
      <p:sp>
        <p:nvSpPr>
          <p:cNvPr id="36" name="TextBox 35"/>
          <p:cNvSpPr txBox="1"/>
          <p:nvPr/>
        </p:nvSpPr>
        <p:spPr>
          <a:xfrm>
            <a:off x="6622363" y="3448000"/>
            <a:ext cx="367408" cy="215444"/>
          </a:xfrm>
          <a:prstGeom prst="rect">
            <a:avLst/>
          </a:prstGeom>
          <a:noFill/>
        </p:spPr>
        <p:txBody>
          <a:bodyPr wrap="none" rtlCol="0">
            <a:spAutoFit/>
          </a:bodyPr>
          <a:lstStyle/>
          <a:p>
            <a:r>
              <a:rPr lang="en-US" sz="800" dirty="0" smtClean="0"/>
              <a:t>Ring</a:t>
            </a:r>
            <a:endParaRPr lang="en-US" sz="800" dirty="0"/>
          </a:p>
        </p:txBody>
      </p:sp>
      <p:sp>
        <p:nvSpPr>
          <p:cNvPr id="37" name="TextBox 36"/>
          <p:cNvSpPr txBox="1"/>
          <p:nvPr/>
        </p:nvSpPr>
        <p:spPr>
          <a:xfrm>
            <a:off x="6558863" y="3603575"/>
            <a:ext cx="455574" cy="215444"/>
          </a:xfrm>
          <a:prstGeom prst="rect">
            <a:avLst/>
          </a:prstGeom>
          <a:noFill/>
        </p:spPr>
        <p:txBody>
          <a:bodyPr wrap="none" rtlCol="0">
            <a:spAutoFit/>
          </a:bodyPr>
          <a:lstStyle/>
          <a:p>
            <a:r>
              <a:rPr lang="en-US" sz="800" dirty="0" smtClean="0"/>
              <a:t>Sleeve</a:t>
            </a:r>
            <a:endParaRPr lang="en-US" sz="800" dirty="0"/>
          </a:p>
        </p:txBody>
      </p:sp>
      <p:sp>
        <p:nvSpPr>
          <p:cNvPr id="38" name="Freeform 37"/>
          <p:cNvSpPr/>
          <p:nvPr/>
        </p:nvSpPr>
        <p:spPr>
          <a:xfrm>
            <a:off x="5342898" y="3284056"/>
            <a:ext cx="1264920" cy="205553"/>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 name="connsiteX0" fmla="*/ 1268095 w 1268095"/>
              <a:gd name="connsiteY0" fmla="*/ 174625 h 313455"/>
              <a:gd name="connsiteX1" fmla="*/ 325755 w 1268095"/>
              <a:gd name="connsiteY1" fmla="*/ 309245 h 313455"/>
              <a:gd name="connsiteX2" fmla="*/ 0 w 1268095"/>
              <a:gd name="connsiteY2" fmla="*/ 0 h 313455"/>
              <a:gd name="connsiteX0" fmla="*/ 1268095 w 1268095"/>
              <a:gd name="connsiteY0" fmla="*/ 174625 h 174625"/>
              <a:gd name="connsiteX1" fmla="*/ 0 w 1268095"/>
              <a:gd name="connsiteY1" fmla="*/ 0 h 174625"/>
              <a:gd name="connsiteX0" fmla="*/ 1268095 w 1268095"/>
              <a:gd name="connsiteY0" fmla="*/ 174625 h 183483"/>
              <a:gd name="connsiteX1" fmla="*/ 584518 w 1268095"/>
              <a:gd name="connsiteY1" fmla="*/ 172835 h 183483"/>
              <a:gd name="connsiteX2" fmla="*/ 0 w 1268095"/>
              <a:gd name="connsiteY2" fmla="*/ 0 h 183483"/>
              <a:gd name="connsiteX0" fmla="*/ 1268095 w 1268095"/>
              <a:gd name="connsiteY0" fmla="*/ 174625 h 174625"/>
              <a:gd name="connsiteX1" fmla="*/ 584518 w 1268095"/>
              <a:gd name="connsiteY1" fmla="*/ 172835 h 174625"/>
              <a:gd name="connsiteX2" fmla="*/ 0 w 1268095"/>
              <a:gd name="connsiteY2" fmla="*/ 0 h 174625"/>
              <a:gd name="connsiteX0" fmla="*/ 1268095 w 1268095"/>
              <a:gd name="connsiteY0" fmla="*/ 174625 h 192335"/>
              <a:gd name="connsiteX1" fmla="*/ 584518 w 1268095"/>
              <a:gd name="connsiteY1" fmla="*/ 172835 h 192335"/>
              <a:gd name="connsiteX2" fmla="*/ 0 w 1268095"/>
              <a:gd name="connsiteY2" fmla="*/ 0 h 192335"/>
              <a:gd name="connsiteX0" fmla="*/ 1268095 w 1268095"/>
              <a:gd name="connsiteY0" fmla="*/ 174625 h 179979"/>
              <a:gd name="connsiteX1" fmla="*/ 584518 w 1268095"/>
              <a:gd name="connsiteY1" fmla="*/ 172835 h 179979"/>
              <a:gd name="connsiteX2" fmla="*/ 0 w 1268095"/>
              <a:gd name="connsiteY2" fmla="*/ 0 h 179979"/>
              <a:gd name="connsiteX0" fmla="*/ 1268095 w 1268095"/>
              <a:gd name="connsiteY0" fmla="*/ 174625 h 190432"/>
              <a:gd name="connsiteX1" fmla="*/ 584518 w 1268095"/>
              <a:gd name="connsiteY1" fmla="*/ 172835 h 190432"/>
              <a:gd name="connsiteX2" fmla="*/ 0 w 1268095"/>
              <a:gd name="connsiteY2" fmla="*/ 0 h 190432"/>
              <a:gd name="connsiteX0" fmla="*/ 1264920 w 1264920"/>
              <a:gd name="connsiteY0" fmla="*/ 196850 h 205553"/>
              <a:gd name="connsiteX1" fmla="*/ 584518 w 1264920"/>
              <a:gd name="connsiteY1" fmla="*/ 172835 h 205553"/>
              <a:gd name="connsiteX2" fmla="*/ 0 w 1264920"/>
              <a:gd name="connsiteY2" fmla="*/ 0 h 205553"/>
            </a:gdLst>
            <a:ahLst/>
            <a:cxnLst>
              <a:cxn ang="0">
                <a:pos x="connsiteX0" y="connsiteY0"/>
              </a:cxn>
              <a:cxn ang="0">
                <a:pos x="connsiteX1" y="connsiteY1"/>
              </a:cxn>
              <a:cxn ang="0">
                <a:pos x="connsiteX2" y="connsiteY2"/>
              </a:cxn>
            </a:cxnLst>
            <a:rect l="l" t="t" r="r" b="b"/>
            <a:pathLst>
              <a:path w="1264920" h="205553">
                <a:moveTo>
                  <a:pt x="1264920" y="196850"/>
                </a:moveTo>
                <a:cubicBezTo>
                  <a:pt x="1044681" y="214033"/>
                  <a:pt x="795338" y="205643"/>
                  <a:pt x="584518" y="172835"/>
                </a:cubicBezTo>
                <a:cubicBezTo>
                  <a:pt x="373698" y="140027"/>
                  <a:pt x="194839" y="57612"/>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149324" y="4801821"/>
            <a:ext cx="600075" cy="438150"/>
            <a:chOff x="2647950" y="4838700"/>
            <a:chExt cx="600075" cy="438150"/>
          </a:xfrm>
        </p:grpSpPr>
        <p:sp>
          <p:nvSpPr>
            <p:cNvPr id="16" name="Oval 15"/>
            <p:cNvSpPr/>
            <p:nvPr/>
          </p:nvSpPr>
          <p:spPr>
            <a:xfrm>
              <a:off x="2809875" y="4838700"/>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16" idx="1"/>
            </p:cNvCxnSpPr>
            <p:nvPr/>
          </p:nvCxnSpPr>
          <p:spPr>
            <a:xfrm flipH="1">
              <a:off x="2647950" y="490286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47950" y="518861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647950" y="5057775"/>
              <a:ext cx="226091" cy="2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Down Arrow 43"/>
          <p:cNvSpPr/>
          <p:nvPr/>
        </p:nvSpPr>
        <p:spPr>
          <a:xfrm rot="8944239">
            <a:off x="2975469" y="4276980"/>
            <a:ext cx="35789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976522" y="5337125"/>
            <a:ext cx="1107611" cy="369332"/>
          </a:xfrm>
          <a:prstGeom prst="rect">
            <a:avLst/>
          </a:prstGeom>
          <a:noFill/>
        </p:spPr>
        <p:txBody>
          <a:bodyPr wrap="none" rtlCol="0">
            <a:spAutoFit/>
          </a:bodyPr>
          <a:lstStyle/>
          <a:p>
            <a:pPr algn="ctr"/>
            <a:r>
              <a:rPr lang="en-US" dirty="0" smtClean="0"/>
              <a:t>Install Pot</a:t>
            </a:r>
            <a:endParaRPr lang="en-US" dirty="0"/>
          </a:p>
        </p:txBody>
      </p:sp>
    </p:spTree>
    <p:extLst>
      <p:ext uri="{BB962C8B-B14F-4D97-AF65-F5344CB8AC3E}">
        <p14:creationId xmlns:p14="http://schemas.microsoft.com/office/powerpoint/2010/main" val="174821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pjrc.com/teensy/schematic3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010" y="2305050"/>
            <a:ext cx="4263340" cy="40846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8950" y="282059"/>
            <a:ext cx="2177647" cy="369332"/>
          </a:xfrm>
          <a:prstGeom prst="rect">
            <a:avLst/>
          </a:prstGeom>
          <a:noFill/>
        </p:spPr>
        <p:txBody>
          <a:bodyPr wrap="none" rtlCol="0">
            <a:spAutoFit/>
          </a:bodyPr>
          <a:lstStyle/>
          <a:p>
            <a:r>
              <a:rPr lang="en-US" dirty="0" smtClean="0"/>
              <a:t>Teensy 3.2 Schematic</a:t>
            </a:r>
            <a:endParaRPr lang="en-US" dirty="0"/>
          </a:p>
        </p:txBody>
      </p:sp>
      <p:sp>
        <p:nvSpPr>
          <p:cNvPr id="3" name="Rectangle 2"/>
          <p:cNvSpPr/>
          <p:nvPr/>
        </p:nvSpPr>
        <p:spPr>
          <a:xfrm>
            <a:off x="352425" y="782349"/>
            <a:ext cx="8172450" cy="1384995"/>
          </a:xfrm>
          <a:prstGeom prst="rect">
            <a:avLst/>
          </a:prstGeom>
        </p:spPr>
        <p:txBody>
          <a:bodyPr wrap="square">
            <a:spAutoFit/>
          </a:bodyPr>
          <a:lstStyle/>
          <a:p>
            <a:r>
              <a:rPr lang="en-US" sz="1200" dirty="0"/>
              <a:t>A pair of pads are linked to join VUSB to VIN. For applications where external power is needed, these pads may be cut apart to isolate the board's VIN power from VUSB.</a:t>
            </a:r>
          </a:p>
          <a:p>
            <a:r>
              <a:rPr lang="en-US" sz="1200" dirty="0"/>
              <a:t>A 32.768 kHz crystal (shown in gray) may be added to support the real time clock feature. A 100 </a:t>
            </a:r>
            <a:r>
              <a:rPr lang="en-US" sz="1200" dirty="0" err="1"/>
              <a:t>uF</a:t>
            </a:r>
            <a:r>
              <a:rPr lang="en-US" sz="1200" dirty="0"/>
              <a:t> capacitor (shown in gray) may be added for USB host applications, where power applied at VUSB or VIN is not capable of supplying inrush current to USB devices.</a:t>
            </a:r>
          </a:p>
          <a:p>
            <a:r>
              <a:rPr lang="en-US" sz="1200" dirty="0">
                <a:hlinkClick r:id="rId3"/>
              </a:rPr>
              <a:t>Teensy 3.1 added one signal</a:t>
            </a:r>
            <a:r>
              <a:rPr lang="en-US" sz="1200" dirty="0"/>
              <a:t>, "DAC/A14", which was not present on Teensy 3.0. The reset signal moved from the right hand side to a test point on the bottom side. Other than this minor change, Teensy 3.0 and 3.1 are exactly the same schematic.</a:t>
            </a:r>
          </a:p>
        </p:txBody>
      </p:sp>
    </p:spTree>
    <p:extLst>
      <p:ext uri="{BB962C8B-B14F-4D97-AF65-F5344CB8AC3E}">
        <p14:creationId xmlns:p14="http://schemas.microsoft.com/office/powerpoint/2010/main" val="74662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566429"/>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28" y="2170463"/>
            <a:ext cx="3604913" cy="21934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199" y="615494"/>
            <a:ext cx="6924675" cy="1015663"/>
          </a:xfrm>
          <a:prstGeom prst="rect">
            <a:avLst/>
          </a:prstGeom>
        </p:spPr>
        <p:txBody>
          <a:bodyPr wrap="square">
            <a:spAutoFit/>
          </a:bodyPr>
          <a:lstStyle/>
          <a:p>
            <a:r>
              <a:rPr lang="en-US" sz="1200" b="1" dirty="0"/>
              <a:t>Signals to Teensy</a:t>
            </a:r>
          </a:p>
          <a:p>
            <a:r>
              <a:rPr lang="en-US" sz="1200" dirty="0"/>
              <a:t>The audio chip, part number </a:t>
            </a:r>
            <a:r>
              <a:rPr lang="en-US" sz="1200" dirty="0">
                <a:hlinkClick r:id="rId4"/>
              </a:rPr>
              <a:t>SGTL5000</a:t>
            </a:r>
            <a:r>
              <a:rPr lang="en-US" sz="1200" dirty="0"/>
              <a:t>, connects to Teensy using 7 signals. The I2C pins SDA and SCL are used to control the chip and adjust parameters. Audio data uses I2S signals, TX (to headphones and/or line out) and RX (from line in or mic), and 3 clocks, LRCLK (44.1 kHz), BCLK (1.41 MHz) and MCLK (11.29 MHz). All 3 clocks are created by Teensy3. The SGTL5000 operates in "slave mode", where all its clock pins are inputs.</a:t>
            </a:r>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5"/>
              </a:rPr>
              <a:t>https://</a:t>
            </a:r>
            <a:r>
              <a:rPr lang="en-US" sz="1200" dirty="0" smtClean="0">
                <a:hlinkClick r:id="rId5"/>
              </a:rPr>
              <a:t>www.pjrc.com/store/teensy3_audio.html</a:t>
            </a:r>
            <a:endParaRPr lang="en-US" sz="1200" dirty="0" smtClean="0"/>
          </a:p>
          <a:p>
            <a:pPr algn="ctr"/>
            <a:endParaRPr lang="en-US" sz="1200" dirty="0"/>
          </a:p>
        </p:txBody>
      </p:sp>
      <p:sp>
        <p:nvSpPr>
          <p:cNvPr id="4" name="Rectangle 3"/>
          <p:cNvSpPr/>
          <p:nvPr/>
        </p:nvSpPr>
        <p:spPr>
          <a:xfrm>
            <a:off x="61613" y="4804559"/>
            <a:ext cx="4572000" cy="646331"/>
          </a:xfrm>
          <a:prstGeom prst="rect">
            <a:avLst/>
          </a:prstGeom>
        </p:spPr>
        <p:txBody>
          <a:bodyPr>
            <a:spAutoFit/>
          </a:bodyPr>
          <a:lstStyle/>
          <a:p>
            <a:r>
              <a:rPr lang="en-US" sz="1200" dirty="0" smtClean="0"/>
              <a:t>The </a:t>
            </a:r>
            <a:r>
              <a:rPr lang="en-US" sz="1200" dirty="0"/>
              <a:t>line in/out header uses a pinout compatible with the AC97 audio header on PC motherboards. The front panel cables from most PCs can be connected, or wires can be soldered directly to the pins.</a:t>
            </a:r>
          </a:p>
        </p:txBody>
      </p:sp>
      <p:sp>
        <p:nvSpPr>
          <p:cNvPr id="5" name="Rectangle 4"/>
          <p:cNvSpPr/>
          <p:nvPr/>
        </p:nvSpPr>
        <p:spPr>
          <a:xfrm>
            <a:off x="510047" y="5714405"/>
            <a:ext cx="7805278" cy="1015663"/>
          </a:xfrm>
          <a:prstGeom prst="rect">
            <a:avLst/>
          </a:prstGeom>
        </p:spPr>
        <p:txBody>
          <a:bodyPr wrap="square">
            <a:spAutoFit/>
          </a:bodyPr>
          <a:lstStyle/>
          <a:p>
            <a:r>
              <a:rPr lang="en-US" sz="1200" dirty="0" smtClean="0"/>
              <a:t>In </a:t>
            </a:r>
            <a:r>
              <a:rPr lang="en-US" sz="1200" dirty="0"/>
              <a:t>January 2015, small improvements were added. The 1.0 µF capacitors were increased to 2.2 µF, to improve performance for sub-audible and extremely deep base sounds. 10K pullup resistors were added to pins 6 and 10.</a:t>
            </a:r>
          </a:p>
          <a:p>
            <a:r>
              <a:rPr lang="en-US" sz="1200" dirty="0"/>
              <a:t>Solder pads were added to the I2S transmit and receive lines, and the I2C address configuration pin. Teensy 3.1 &amp; 3.2 are </a:t>
            </a:r>
            <a:r>
              <a:rPr lang="en-US" sz="1200" strike="sngStrike" dirty="0" err="1">
                <a:hlinkClick r:id="rId6"/>
              </a:rPr>
              <a:t>theoretically</a:t>
            </a:r>
            <a:r>
              <a:rPr lang="en-US" sz="1200" dirty="0" err="1">
                <a:hlinkClick r:id="rId6"/>
              </a:rPr>
              <a:t>capable</a:t>
            </a:r>
            <a:r>
              <a:rPr lang="en-US" sz="1200" dirty="0">
                <a:hlinkClick r:id="rId6"/>
              </a:rPr>
              <a:t> of quad channel I2S audio</a:t>
            </a:r>
            <a:r>
              <a:rPr lang="en-US" sz="1200" dirty="0"/>
              <a:t>. These pads are intended to allow a second audio board to be used, for 4 channel audio input and output!</a:t>
            </a:r>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spTree>
    <p:extLst>
      <p:ext uri="{BB962C8B-B14F-4D97-AF65-F5344CB8AC3E}">
        <p14:creationId xmlns:p14="http://schemas.microsoft.com/office/powerpoint/2010/main" val="577545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1)</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t="21833" r="16979" b="5718"/>
          <a:stretch/>
        </p:blipFill>
        <p:spPr bwMode="auto">
          <a:xfrm>
            <a:off x="242509" y="781048"/>
            <a:ext cx="6544429" cy="595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982" t="27793" r="5810" b="31738"/>
          <a:stretch/>
        </p:blipFill>
        <p:spPr bwMode="auto">
          <a:xfrm>
            <a:off x="6790533" y="681034"/>
            <a:ext cx="2167428" cy="21574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7917" t="19702" r="5625" b="10574"/>
          <a:stretch/>
        </p:blipFill>
        <p:spPr bwMode="auto">
          <a:xfrm>
            <a:off x="6790534" y="2869278"/>
            <a:ext cx="2167427" cy="37029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914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2)</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487" t="21408" r="21491" b="33897"/>
          <a:stretch/>
        </p:blipFill>
        <p:spPr bwMode="auto">
          <a:xfrm>
            <a:off x="1066799" y="1095376"/>
            <a:ext cx="70104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923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88104" y="3583061"/>
            <a:ext cx="5632125" cy="301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537614" y="375804"/>
            <a:ext cx="4184650" cy="16815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700" t="44038" r="28220" b="34178"/>
          <a:stretch/>
        </p:blipFill>
        <p:spPr bwMode="auto">
          <a:xfrm>
            <a:off x="5523140" y="259990"/>
            <a:ext cx="3301546" cy="1367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8168" t="32451" r="22174" b="32395"/>
          <a:stretch/>
        </p:blipFill>
        <p:spPr bwMode="auto">
          <a:xfrm rot="10800000">
            <a:off x="724267" y="2203681"/>
            <a:ext cx="1487802" cy="1646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3523" t="40846" r="27490" b="38744"/>
          <a:stretch/>
        </p:blipFill>
        <p:spPr bwMode="auto">
          <a:xfrm rot="10800000">
            <a:off x="1065032" y="4869845"/>
            <a:ext cx="361950" cy="3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34213" y="4222492"/>
            <a:ext cx="268022" cy="184666"/>
          </a:xfrm>
          <a:prstGeom prst="rect">
            <a:avLst/>
          </a:prstGeom>
          <a:noFill/>
        </p:spPr>
        <p:txBody>
          <a:bodyPr wrap="none" rtlCol="0">
            <a:spAutoFit/>
          </a:bodyPr>
          <a:lstStyle/>
          <a:p>
            <a:r>
              <a:rPr lang="en-US" sz="600" b="1" dirty="0" smtClean="0">
                <a:solidFill>
                  <a:srgbClr val="FF0000"/>
                </a:solidFill>
              </a:rPr>
              <a:t>3V</a:t>
            </a:r>
            <a:endParaRPr lang="en-US" sz="600" b="1" dirty="0">
              <a:solidFill>
                <a:srgbClr val="FF0000"/>
              </a:solidFill>
            </a:endParaRPr>
          </a:p>
        </p:txBody>
      </p:sp>
      <p:sp>
        <p:nvSpPr>
          <p:cNvPr id="9" name="TextBox 8"/>
          <p:cNvSpPr txBox="1"/>
          <p:nvPr/>
        </p:nvSpPr>
        <p:spPr>
          <a:xfrm>
            <a:off x="178220" y="5409942"/>
            <a:ext cx="333746" cy="184666"/>
          </a:xfrm>
          <a:prstGeom prst="rect">
            <a:avLst/>
          </a:prstGeom>
          <a:noFill/>
        </p:spPr>
        <p:txBody>
          <a:bodyPr wrap="none" rtlCol="0">
            <a:spAutoFit/>
          </a:bodyPr>
          <a:lstStyle/>
          <a:p>
            <a:r>
              <a:rPr lang="en-US" sz="600" b="1" dirty="0" smtClean="0">
                <a:solidFill>
                  <a:srgbClr val="FF0000"/>
                </a:solidFill>
              </a:rPr>
              <a:t>GND</a:t>
            </a:r>
            <a:endParaRPr lang="en-US" sz="600" b="1" dirty="0">
              <a:solidFill>
                <a:srgbClr val="FF0000"/>
              </a:solidFill>
            </a:endParaRPr>
          </a:p>
        </p:txBody>
      </p:sp>
      <p:cxnSp>
        <p:nvCxnSpPr>
          <p:cNvPr id="8" name="Straight Arrow Connector 7"/>
          <p:cNvCxnSpPr/>
          <p:nvPr/>
        </p:nvCxnSpPr>
        <p:spPr>
          <a:xfrm>
            <a:off x="1273972" y="5032374"/>
            <a:ext cx="122057"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14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4780" r="53479" b="42801"/>
          <a:stretch/>
        </p:blipFill>
        <p:spPr bwMode="auto">
          <a:xfrm>
            <a:off x="1226329" y="2640254"/>
            <a:ext cx="4231496" cy="403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Arrow 2"/>
          <p:cNvSpPr/>
          <p:nvPr/>
        </p:nvSpPr>
        <p:spPr>
          <a:xfrm flipH="1">
            <a:off x="3842828" y="3856990"/>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nvGrpSpPr>
          <p:cNvPr id="7" name="Group 6"/>
          <p:cNvGrpSpPr/>
          <p:nvPr/>
        </p:nvGrpSpPr>
        <p:grpSpPr>
          <a:xfrm>
            <a:off x="1490113" y="96403"/>
            <a:ext cx="5345147" cy="2427341"/>
            <a:chOff x="1490113" y="96403"/>
            <a:chExt cx="5345147" cy="2427341"/>
          </a:xfrm>
        </p:grpSpPr>
        <p:pic>
          <p:nvPicPr>
            <p:cNvPr id="5" name="Picture 4"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1490113" y="375804"/>
              <a:ext cx="5345147" cy="214794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20459345" flipH="1">
              <a:off x="4406899" y="96403"/>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spTree>
    <p:extLst>
      <p:ext uri="{BB962C8B-B14F-4D97-AF65-F5344CB8AC3E}">
        <p14:creationId xmlns:p14="http://schemas.microsoft.com/office/powerpoint/2010/main" val="982411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304" y="1583521"/>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102" y="4409628"/>
            <a:ext cx="2958574" cy="18001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76025" y="891553"/>
            <a:ext cx="7315945" cy="738664"/>
          </a:xfrm>
          <a:prstGeom prst="rect">
            <a:avLst/>
          </a:prstGeom>
        </p:spPr>
        <p:txBody>
          <a:bodyPr wrap="square">
            <a:spAutoFit/>
          </a:bodyPr>
          <a:lstStyle/>
          <a:p>
            <a:r>
              <a:rPr lang="en-US" sz="1400" dirty="0" smtClean="0"/>
              <a:t>Based on conversation with WHF, we should add 33ohm resistors to the digital </a:t>
            </a:r>
            <a:r>
              <a:rPr lang="en-US" sz="1400" dirty="0" err="1" smtClean="0"/>
              <a:t>comm</a:t>
            </a:r>
            <a:r>
              <a:rPr lang="en-US" sz="1400" dirty="0" smtClean="0"/>
              <a:t> lines. But how?  It looks like the Pin 22 and Pin 13 (TX and RX for I2S) already have pads available.  Lets try those first!</a:t>
            </a:r>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4"/>
              </a:rPr>
              <a:t>https://</a:t>
            </a:r>
            <a:r>
              <a:rPr lang="en-US" sz="1200" dirty="0" smtClean="0">
                <a:hlinkClick r:id="rId4"/>
              </a:rPr>
              <a:t>www.pjrc.com/store/teensy3_audio.html</a:t>
            </a:r>
            <a:endParaRPr lang="en-US" sz="1200" dirty="0" smtClean="0"/>
          </a:p>
          <a:p>
            <a:pPr algn="ctr"/>
            <a:endParaRPr lang="en-US" sz="1200" dirty="0"/>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cxnSp>
        <p:nvCxnSpPr>
          <p:cNvPr id="8" name="Straight Arrow Connector 7"/>
          <p:cNvCxnSpPr/>
          <p:nvPr/>
        </p:nvCxnSpPr>
        <p:spPr>
          <a:xfrm>
            <a:off x="3794333" y="2931207"/>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94333" y="3008119"/>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94333" y="3204673"/>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94333" y="3144852"/>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794333" y="3076486"/>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34665" y="2753320"/>
            <a:ext cx="1359668" cy="646331"/>
          </a:xfrm>
          <a:prstGeom prst="rect">
            <a:avLst/>
          </a:prstGeom>
          <a:noFill/>
        </p:spPr>
        <p:txBody>
          <a:bodyPr wrap="none" rtlCol="0">
            <a:spAutoFit/>
          </a:bodyPr>
          <a:lstStyle/>
          <a:p>
            <a:pPr algn="ctr"/>
            <a:r>
              <a:rPr lang="en-US" dirty="0" smtClean="0"/>
              <a:t>Add 33 Ohm</a:t>
            </a:r>
          </a:p>
          <a:p>
            <a:pPr algn="ctr"/>
            <a:r>
              <a:rPr lang="en-US" dirty="0" smtClean="0"/>
              <a:t>In-series?</a:t>
            </a:r>
            <a:endParaRPr lang="en-US" dirty="0"/>
          </a:p>
        </p:txBody>
      </p:sp>
      <p:sp>
        <p:nvSpPr>
          <p:cNvPr id="10" name="Right Arrow 9"/>
          <p:cNvSpPr/>
          <p:nvPr/>
        </p:nvSpPr>
        <p:spPr>
          <a:xfrm rot="1564622">
            <a:off x="4949843" y="2900599"/>
            <a:ext cx="738592" cy="295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Pads?</a:t>
            </a:r>
            <a:endParaRPr lang="en-US" sz="1200" dirty="0"/>
          </a:p>
        </p:txBody>
      </p:sp>
    </p:spTree>
    <p:extLst>
      <p:ext uri="{BB962C8B-B14F-4D97-AF65-F5344CB8AC3E}">
        <p14:creationId xmlns:p14="http://schemas.microsoft.com/office/powerpoint/2010/main" val="290899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7700" y="528935"/>
            <a:ext cx="7077075" cy="738664"/>
          </a:xfrm>
          <a:prstGeom prst="rect">
            <a:avLst/>
          </a:prstGeom>
          <a:noFill/>
        </p:spPr>
        <p:txBody>
          <a:bodyPr wrap="square" rtlCol="0">
            <a:spAutoFit/>
          </a:bodyPr>
          <a:lstStyle/>
          <a:p>
            <a:r>
              <a:rPr lang="en-US" sz="1400" dirty="0">
                <a:hlinkClick r:id="rId2"/>
              </a:rPr>
              <a:t>https://learn.sparkfun.com/tutorials/proto-pedal-example-programmable-digital-pedal?_</a:t>
            </a:r>
            <a:r>
              <a:rPr lang="en-US" sz="1400" dirty="0" smtClean="0">
                <a:hlinkClick r:id="rId2"/>
              </a:rPr>
              <a:t>ga=1.202107473.1503448100.1460730069</a:t>
            </a:r>
            <a:endParaRPr lang="en-US" sz="1400" dirty="0" smtClean="0"/>
          </a:p>
          <a:p>
            <a:endParaRPr lang="en-US" sz="1400" dirty="0"/>
          </a:p>
        </p:txBody>
      </p:sp>
      <p:grpSp>
        <p:nvGrpSpPr>
          <p:cNvPr id="10" name="Group 9"/>
          <p:cNvGrpSpPr/>
          <p:nvPr/>
        </p:nvGrpSpPr>
        <p:grpSpPr>
          <a:xfrm>
            <a:off x="361950" y="1254881"/>
            <a:ext cx="8039099" cy="5232199"/>
            <a:chOff x="361950" y="1254881"/>
            <a:chExt cx="8039099" cy="5232199"/>
          </a:xfrm>
        </p:grpSpPr>
        <p:sp>
          <p:nvSpPr>
            <p:cNvPr id="6" name="TextBox 5"/>
            <p:cNvSpPr txBox="1"/>
            <p:nvPr/>
          </p:nvSpPr>
          <p:spPr>
            <a:xfrm>
              <a:off x="361950" y="1254881"/>
              <a:ext cx="7448550" cy="1754326"/>
            </a:xfrm>
            <a:prstGeom prst="rect">
              <a:avLst/>
            </a:prstGeom>
            <a:noFill/>
          </p:spPr>
          <p:txBody>
            <a:bodyPr wrap="square" rtlCol="0">
              <a:spAutoFit/>
            </a:bodyPr>
            <a:lstStyle/>
            <a:p>
              <a:r>
                <a:rPr lang="en-US" sz="1200" dirty="0"/>
                <a:t>This step is optional, but has been found to help lower the noise floor of the Audio Adapter. Once the subassembly goes together, it is very hard to get access to the capacitor we're going to be modifying here.</a:t>
              </a:r>
            </a:p>
            <a:p>
              <a:r>
                <a:rPr lang="en-US" sz="1200" dirty="0"/>
                <a:t>As wen mentioned earlier, the Teensy Audio adapter has a rather high noise floor. On the PJRC forums, user </a:t>
              </a:r>
              <a:r>
                <a:rPr lang="en-US" sz="1200" u="sng" dirty="0" err="1">
                  <a:hlinkClick r:id="rId3"/>
                </a:rPr>
                <a:t>omjanger</a:t>
              </a:r>
              <a:r>
                <a:rPr lang="en-US" sz="1200" dirty="0"/>
                <a:t> has posted a modification that helps reduce the noise slightly. It involves putting a 1 MΩ resistor in parallel with the 0.15 </a:t>
              </a:r>
              <a:r>
                <a:rPr lang="en-US" sz="1200" dirty="0" err="1"/>
                <a:t>uf</a:t>
              </a:r>
              <a:r>
                <a:rPr lang="en-US" sz="1200" dirty="0"/>
                <a:t> capacitor on the VAG pin of the codec chip. This modification is shown below.</a:t>
              </a:r>
            </a:p>
            <a:p>
              <a:endParaRPr lang="en-US" sz="1200" dirty="0" smtClean="0"/>
            </a:p>
            <a:p>
              <a:r>
                <a:rPr lang="en-US" sz="1200" dirty="0" smtClean="0"/>
                <a:t>If </a:t>
              </a:r>
              <a:r>
                <a:rPr lang="en-US" sz="1200" dirty="0"/>
                <a:t>you chose to undertake this </a:t>
              </a:r>
              <a:r>
                <a:rPr lang="en-US" sz="1200" dirty="0" err="1"/>
                <a:t>modificaton</a:t>
              </a:r>
              <a:r>
                <a:rPr lang="en-US" sz="1200" dirty="0"/>
                <a:t>, be warned: it takes an extremely careful touch to get the resistor in place without removing the capacitor entirely, or bridging adjacent components with solder blobs.</a:t>
              </a:r>
            </a:p>
            <a:p>
              <a:endParaRPr lang="en-US" sz="1200" dirty="0"/>
            </a:p>
          </p:txBody>
        </p:sp>
        <p:pic>
          <p:nvPicPr>
            <p:cNvPr id="1029" name="Picture 5" descr="a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1" y="3333057"/>
              <a:ext cx="3824286" cy="25495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www.pjrc.com/store/schematic_audio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3478" y="3009207"/>
              <a:ext cx="3637571" cy="34778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5859780" y="4745621"/>
              <a:ext cx="342900" cy="283579"/>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895812">
              <a:off x="4954221" y="4237954"/>
              <a:ext cx="1005840" cy="5562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450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557212"/>
            <a:ext cx="5857875" cy="5600701"/>
          </a:xfrm>
          <a:prstGeom prst="rect">
            <a:avLst/>
          </a:prstGeom>
          <a:noFill/>
          <a:extLst>
            <a:ext uri="{909E8E84-426E-40DD-AFC4-6F175D3DCCD1}">
              <a14:hiddenFill xmlns:a14="http://schemas.microsoft.com/office/drawing/2010/main">
                <a:solidFill>
                  <a:srgbClr val="FFFFFF"/>
                </a:solidFill>
              </a14:hiddenFill>
            </a:ext>
          </a:extLst>
        </p:spPr>
      </p:pic>
      <p:grpSp>
        <p:nvGrpSpPr>
          <p:cNvPr id="1024" name="Group 1023"/>
          <p:cNvGrpSpPr/>
          <p:nvPr/>
        </p:nvGrpSpPr>
        <p:grpSpPr>
          <a:xfrm>
            <a:off x="5295900" y="4630098"/>
            <a:ext cx="1200150" cy="442452"/>
            <a:chOff x="5419725" y="4574197"/>
            <a:chExt cx="1200150" cy="442452"/>
          </a:xfrm>
        </p:grpSpPr>
        <p:grpSp>
          <p:nvGrpSpPr>
            <p:cNvPr id="18" name="Group 17"/>
            <p:cNvGrpSpPr/>
            <p:nvPr/>
          </p:nvGrpSpPr>
          <p:grpSpPr>
            <a:xfrm>
              <a:off x="5419725" y="4695980"/>
              <a:ext cx="1200150" cy="202974"/>
              <a:chOff x="6477000" y="4546600"/>
              <a:chExt cx="825500" cy="254000"/>
            </a:xfrm>
          </p:grpSpPr>
          <p:cxnSp>
            <p:nvCxnSpPr>
              <p:cNvPr id="3" name="Straight Connector 2"/>
              <p:cNvCxnSpPr/>
              <p:nvPr/>
            </p:nvCxnSpPr>
            <p:spPr>
              <a:xfrm>
                <a:off x="6477000" y="4546600"/>
                <a:ext cx="825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477000" y="4800600"/>
                <a:ext cx="8255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5686425" y="4574197"/>
              <a:ext cx="419100" cy="209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2.2K</a:t>
              </a:r>
              <a:endParaRPr lang="en-US" sz="1000" dirty="0"/>
            </a:p>
          </p:txBody>
        </p:sp>
        <p:sp>
          <p:nvSpPr>
            <p:cNvPr id="7" name="Rectangle 6"/>
            <p:cNvSpPr/>
            <p:nvPr/>
          </p:nvSpPr>
          <p:spPr>
            <a:xfrm>
              <a:off x="5686425" y="4827509"/>
              <a:ext cx="419100" cy="18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2.2K</a:t>
              </a:r>
              <a:endParaRPr lang="en-US" sz="1000" dirty="0"/>
            </a:p>
          </p:txBody>
        </p:sp>
        <p:cxnSp>
          <p:nvCxnSpPr>
            <p:cNvPr id="15" name="Straight Connector 14"/>
            <p:cNvCxnSpPr/>
            <p:nvPr/>
          </p:nvCxnSpPr>
          <p:spPr>
            <a:xfrm flipV="1">
              <a:off x="5419725" y="4681919"/>
              <a:ext cx="0" cy="2170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7632030" y="4713441"/>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659871" y="4271477"/>
            <a:ext cx="1199366" cy="276999"/>
          </a:xfrm>
          <a:prstGeom prst="rect">
            <a:avLst/>
          </a:prstGeom>
          <a:noFill/>
        </p:spPr>
        <p:txBody>
          <a:bodyPr wrap="none" rtlCol="0">
            <a:spAutoFit/>
          </a:bodyPr>
          <a:lstStyle/>
          <a:p>
            <a:pPr algn="ctr"/>
            <a:r>
              <a:rPr lang="en-US" sz="1200" dirty="0" smtClean="0"/>
              <a:t>1/8</a:t>
            </a:r>
            <a:r>
              <a:rPr lang="en-US" sz="1200" dirty="0" smtClean="0"/>
              <a:t>” Phono Jack</a:t>
            </a:r>
            <a:endParaRPr lang="en-US" sz="1200" dirty="0"/>
          </a:p>
        </p:txBody>
      </p:sp>
      <p:cxnSp>
        <p:nvCxnSpPr>
          <p:cNvPr id="23" name="Straight Connector 22"/>
          <p:cNvCxnSpPr/>
          <p:nvPr/>
        </p:nvCxnSpPr>
        <p:spPr>
          <a:xfrm flipH="1">
            <a:off x="6717630" y="5094441"/>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053854" y="4942041"/>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251030" y="4789641"/>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9124" y="4574197"/>
            <a:ext cx="312906" cy="215444"/>
          </a:xfrm>
          <a:prstGeom prst="rect">
            <a:avLst/>
          </a:prstGeom>
          <a:noFill/>
        </p:spPr>
        <p:txBody>
          <a:bodyPr wrap="none" rtlCol="0">
            <a:spAutoFit/>
          </a:bodyPr>
          <a:lstStyle/>
          <a:p>
            <a:r>
              <a:rPr lang="en-US" sz="800" dirty="0" smtClean="0"/>
              <a:t>Tip</a:t>
            </a:r>
            <a:endParaRPr lang="en-US" sz="800" dirty="0"/>
          </a:p>
        </p:txBody>
      </p:sp>
      <p:sp>
        <p:nvSpPr>
          <p:cNvPr id="27" name="TextBox 26"/>
          <p:cNvSpPr txBox="1"/>
          <p:nvPr/>
        </p:nvSpPr>
        <p:spPr>
          <a:xfrm>
            <a:off x="7267797" y="4757891"/>
            <a:ext cx="367408" cy="215444"/>
          </a:xfrm>
          <a:prstGeom prst="rect">
            <a:avLst/>
          </a:prstGeom>
          <a:noFill/>
        </p:spPr>
        <p:txBody>
          <a:bodyPr wrap="none" rtlCol="0">
            <a:spAutoFit/>
          </a:bodyPr>
          <a:lstStyle/>
          <a:p>
            <a:r>
              <a:rPr lang="en-US" sz="800" dirty="0" smtClean="0"/>
              <a:t>Ring</a:t>
            </a:r>
            <a:endParaRPr lang="en-US" sz="800" dirty="0"/>
          </a:p>
        </p:txBody>
      </p:sp>
      <p:sp>
        <p:nvSpPr>
          <p:cNvPr id="28" name="TextBox 27"/>
          <p:cNvSpPr txBox="1"/>
          <p:nvPr/>
        </p:nvSpPr>
        <p:spPr>
          <a:xfrm>
            <a:off x="7204297" y="4913466"/>
            <a:ext cx="455574" cy="215444"/>
          </a:xfrm>
          <a:prstGeom prst="rect">
            <a:avLst/>
          </a:prstGeom>
          <a:noFill/>
        </p:spPr>
        <p:txBody>
          <a:bodyPr wrap="none" rtlCol="0">
            <a:spAutoFit/>
          </a:bodyPr>
          <a:lstStyle/>
          <a:p>
            <a:r>
              <a:rPr lang="en-US" sz="800" dirty="0" smtClean="0"/>
              <a:t>Sleeve</a:t>
            </a:r>
            <a:endParaRPr lang="en-US" sz="800" dirty="0"/>
          </a:p>
        </p:txBody>
      </p:sp>
      <p:sp>
        <p:nvSpPr>
          <p:cNvPr id="1033" name="Freeform 1032"/>
          <p:cNvSpPr/>
          <p:nvPr/>
        </p:nvSpPr>
        <p:spPr>
          <a:xfrm>
            <a:off x="6491288" y="4748213"/>
            <a:ext cx="771525" cy="28575"/>
          </a:xfrm>
          <a:custGeom>
            <a:avLst/>
            <a:gdLst>
              <a:gd name="connsiteX0" fmla="*/ 0 w 771525"/>
              <a:gd name="connsiteY0" fmla="*/ 0 h 28575"/>
              <a:gd name="connsiteX1" fmla="*/ 771525 w 771525"/>
              <a:gd name="connsiteY1" fmla="*/ 28575 h 28575"/>
            </a:gdLst>
            <a:ahLst/>
            <a:cxnLst>
              <a:cxn ang="0">
                <a:pos x="connsiteX0" y="connsiteY0"/>
              </a:cxn>
              <a:cxn ang="0">
                <a:pos x="connsiteX1" y="connsiteY1"/>
              </a:cxn>
            </a:cxnLst>
            <a:rect l="l" t="t" r="r" b="b"/>
            <a:pathLst>
              <a:path w="771525" h="28575">
                <a:moveTo>
                  <a:pt x="0" y="0"/>
                </a:moveTo>
                <a:lnTo>
                  <a:pt x="771525" y="2857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Freeform 1033"/>
          <p:cNvSpPr/>
          <p:nvPr/>
        </p:nvSpPr>
        <p:spPr>
          <a:xfrm>
            <a:off x="6472238" y="4938713"/>
            <a:ext cx="609600" cy="19050"/>
          </a:xfrm>
          <a:custGeom>
            <a:avLst/>
            <a:gdLst>
              <a:gd name="connsiteX0" fmla="*/ 0 w 609600"/>
              <a:gd name="connsiteY0" fmla="*/ 19050 h 19050"/>
              <a:gd name="connsiteX1" fmla="*/ 609600 w 609600"/>
              <a:gd name="connsiteY1" fmla="*/ 0 h 19050"/>
            </a:gdLst>
            <a:ahLst/>
            <a:cxnLst>
              <a:cxn ang="0">
                <a:pos x="connsiteX0" y="connsiteY0"/>
              </a:cxn>
              <a:cxn ang="0">
                <a:pos x="connsiteX1" y="connsiteY1"/>
              </a:cxn>
            </a:cxnLst>
            <a:rect l="l" t="t" r="r" b="b"/>
            <a:pathLst>
              <a:path w="609600" h="19050">
                <a:moveTo>
                  <a:pt x="0" y="19050"/>
                </a:moveTo>
                <a:lnTo>
                  <a:pt x="6096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Freeform 1035"/>
          <p:cNvSpPr/>
          <p:nvPr/>
        </p:nvSpPr>
        <p:spPr>
          <a:xfrm>
            <a:off x="4600575" y="3805238"/>
            <a:ext cx="2138363" cy="1495466"/>
          </a:xfrm>
          <a:custGeom>
            <a:avLst/>
            <a:gdLst>
              <a:gd name="connsiteX0" fmla="*/ 0 w 2138363"/>
              <a:gd name="connsiteY0" fmla="*/ 0 h 1495466"/>
              <a:gd name="connsiteX1" fmla="*/ 209550 w 2138363"/>
              <a:gd name="connsiteY1" fmla="*/ 657225 h 1495466"/>
              <a:gd name="connsiteX2" fmla="*/ 228600 w 2138363"/>
              <a:gd name="connsiteY2" fmla="*/ 1281112 h 1495466"/>
              <a:gd name="connsiteX3" fmla="*/ 1676400 w 2138363"/>
              <a:gd name="connsiteY3" fmla="*/ 1495425 h 1495466"/>
              <a:gd name="connsiteX4" fmla="*/ 2138363 w 2138363"/>
              <a:gd name="connsiteY4" fmla="*/ 1295400 h 1495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8363" h="1495466">
                <a:moveTo>
                  <a:pt x="0" y="0"/>
                </a:moveTo>
                <a:cubicBezTo>
                  <a:pt x="85725" y="221853"/>
                  <a:pt x="171450" y="443706"/>
                  <a:pt x="209550" y="657225"/>
                </a:cubicBezTo>
                <a:cubicBezTo>
                  <a:pt x="247650" y="870744"/>
                  <a:pt x="-15875" y="1141412"/>
                  <a:pt x="228600" y="1281112"/>
                </a:cubicBezTo>
                <a:cubicBezTo>
                  <a:pt x="473075" y="1420812"/>
                  <a:pt x="1358106" y="1493044"/>
                  <a:pt x="1676400" y="1495425"/>
                </a:cubicBezTo>
                <a:cubicBezTo>
                  <a:pt x="1994694" y="1497806"/>
                  <a:pt x="2066528" y="1396603"/>
                  <a:pt x="2138363" y="12954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1036"/>
          <p:cNvSpPr/>
          <p:nvPr/>
        </p:nvSpPr>
        <p:spPr>
          <a:xfrm>
            <a:off x="4591050" y="3419475"/>
            <a:ext cx="695325" cy="1362075"/>
          </a:xfrm>
          <a:custGeom>
            <a:avLst/>
            <a:gdLst>
              <a:gd name="connsiteX0" fmla="*/ 0 w 695325"/>
              <a:gd name="connsiteY0" fmla="*/ 0 h 1362075"/>
              <a:gd name="connsiteX1" fmla="*/ 514350 w 695325"/>
              <a:gd name="connsiteY1" fmla="*/ 676275 h 1362075"/>
              <a:gd name="connsiteX2" fmla="*/ 561975 w 695325"/>
              <a:gd name="connsiteY2" fmla="*/ 1238250 h 1362075"/>
              <a:gd name="connsiteX3" fmla="*/ 695325 w 695325"/>
              <a:gd name="connsiteY3" fmla="*/ 1362075 h 1362075"/>
            </a:gdLst>
            <a:ahLst/>
            <a:cxnLst>
              <a:cxn ang="0">
                <a:pos x="connsiteX0" y="connsiteY0"/>
              </a:cxn>
              <a:cxn ang="0">
                <a:pos x="connsiteX1" y="connsiteY1"/>
              </a:cxn>
              <a:cxn ang="0">
                <a:pos x="connsiteX2" y="connsiteY2"/>
              </a:cxn>
              <a:cxn ang="0">
                <a:pos x="connsiteX3" y="connsiteY3"/>
              </a:cxn>
            </a:cxnLst>
            <a:rect l="l" t="t" r="r" b="b"/>
            <a:pathLst>
              <a:path w="695325" h="1362075">
                <a:moveTo>
                  <a:pt x="0" y="0"/>
                </a:moveTo>
                <a:cubicBezTo>
                  <a:pt x="210344" y="234950"/>
                  <a:pt x="420688" y="469900"/>
                  <a:pt x="514350" y="676275"/>
                </a:cubicBezTo>
                <a:cubicBezTo>
                  <a:pt x="608013" y="882650"/>
                  <a:pt x="531813" y="1123950"/>
                  <a:pt x="561975" y="1238250"/>
                </a:cubicBezTo>
                <a:cubicBezTo>
                  <a:pt x="592137" y="1352550"/>
                  <a:pt x="643731" y="1357312"/>
                  <a:pt x="695325" y="13620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1037"/>
          <p:cNvSpPr/>
          <p:nvPr/>
        </p:nvSpPr>
        <p:spPr>
          <a:xfrm>
            <a:off x="6618822" y="1381125"/>
            <a:ext cx="499340" cy="3571875"/>
          </a:xfrm>
          <a:custGeom>
            <a:avLst/>
            <a:gdLst>
              <a:gd name="connsiteX0" fmla="*/ 86778 w 499340"/>
              <a:gd name="connsiteY0" fmla="*/ 3571875 h 3571875"/>
              <a:gd name="connsiteX1" fmla="*/ 29628 w 499340"/>
              <a:gd name="connsiteY1" fmla="*/ 2895600 h 3571875"/>
              <a:gd name="connsiteX2" fmla="*/ 496353 w 499340"/>
              <a:gd name="connsiteY2" fmla="*/ 2085975 h 3571875"/>
              <a:gd name="connsiteX3" fmla="*/ 239178 w 499340"/>
              <a:gd name="connsiteY3" fmla="*/ 1009650 h 3571875"/>
              <a:gd name="connsiteX4" fmla="*/ 439203 w 499340"/>
              <a:gd name="connsiteY4" fmla="*/ 514350 h 3571875"/>
              <a:gd name="connsiteX5" fmla="*/ 153453 w 499340"/>
              <a:gd name="connsiteY5" fmla="*/ 0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340" h="3571875">
                <a:moveTo>
                  <a:pt x="86778" y="3571875"/>
                </a:moveTo>
                <a:cubicBezTo>
                  <a:pt x="24071" y="3357562"/>
                  <a:pt x="-38635" y="3143250"/>
                  <a:pt x="29628" y="2895600"/>
                </a:cubicBezTo>
                <a:cubicBezTo>
                  <a:pt x="97891" y="2647950"/>
                  <a:pt x="461428" y="2400300"/>
                  <a:pt x="496353" y="2085975"/>
                </a:cubicBezTo>
                <a:cubicBezTo>
                  <a:pt x="531278" y="1771650"/>
                  <a:pt x="248703" y="1271587"/>
                  <a:pt x="239178" y="1009650"/>
                </a:cubicBezTo>
                <a:cubicBezTo>
                  <a:pt x="229653" y="747713"/>
                  <a:pt x="453490" y="682625"/>
                  <a:pt x="439203" y="514350"/>
                </a:cubicBezTo>
                <a:cubicBezTo>
                  <a:pt x="424916" y="346075"/>
                  <a:pt x="289184" y="173037"/>
                  <a:pt x="153453"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1038"/>
          <p:cNvSpPr/>
          <p:nvPr/>
        </p:nvSpPr>
        <p:spPr>
          <a:xfrm>
            <a:off x="6962775" y="1171575"/>
            <a:ext cx="619873" cy="3590925"/>
          </a:xfrm>
          <a:custGeom>
            <a:avLst/>
            <a:gdLst>
              <a:gd name="connsiteX0" fmla="*/ 0 w 619873"/>
              <a:gd name="connsiteY0" fmla="*/ 3590925 h 3590925"/>
              <a:gd name="connsiteX1" fmla="*/ 219075 w 619873"/>
              <a:gd name="connsiteY1" fmla="*/ 2962275 h 3590925"/>
              <a:gd name="connsiteX2" fmla="*/ 619125 w 619873"/>
              <a:gd name="connsiteY2" fmla="*/ 2228850 h 3590925"/>
              <a:gd name="connsiteX3" fmla="*/ 323850 w 619873"/>
              <a:gd name="connsiteY3" fmla="*/ 1343025 h 3590925"/>
              <a:gd name="connsiteX4" fmla="*/ 504825 w 619873"/>
              <a:gd name="connsiteY4" fmla="*/ 523875 h 3590925"/>
              <a:gd name="connsiteX5" fmla="*/ 38100 w 619873"/>
              <a:gd name="connsiteY5" fmla="*/ 0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873" h="3590925">
                <a:moveTo>
                  <a:pt x="0" y="3590925"/>
                </a:moveTo>
                <a:cubicBezTo>
                  <a:pt x="57944" y="3390106"/>
                  <a:pt x="115888" y="3189287"/>
                  <a:pt x="219075" y="2962275"/>
                </a:cubicBezTo>
                <a:cubicBezTo>
                  <a:pt x="322262" y="2735263"/>
                  <a:pt x="601663" y="2498725"/>
                  <a:pt x="619125" y="2228850"/>
                </a:cubicBezTo>
                <a:cubicBezTo>
                  <a:pt x="636587" y="1958975"/>
                  <a:pt x="342900" y="1627187"/>
                  <a:pt x="323850" y="1343025"/>
                </a:cubicBezTo>
                <a:cubicBezTo>
                  <a:pt x="304800" y="1058863"/>
                  <a:pt x="552450" y="747712"/>
                  <a:pt x="504825" y="523875"/>
                </a:cubicBezTo>
                <a:cubicBezTo>
                  <a:pt x="457200" y="300038"/>
                  <a:pt x="247650" y="150019"/>
                  <a:pt x="38100"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p:cNvSpPr/>
          <p:nvPr/>
        </p:nvSpPr>
        <p:spPr>
          <a:xfrm rot="2548619">
            <a:off x="6618822" y="1381125"/>
            <a:ext cx="343953"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2548619">
            <a:off x="6881877" y="1150151"/>
            <a:ext cx="343953" cy="10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p:cNvSpPr txBox="1"/>
          <p:nvPr/>
        </p:nvSpPr>
        <p:spPr>
          <a:xfrm>
            <a:off x="7479796" y="749081"/>
            <a:ext cx="1559516" cy="646331"/>
          </a:xfrm>
          <a:prstGeom prst="rect">
            <a:avLst/>
          </a:prstGeom>
          <a:noFill/>
        </p:spPr>
        <p:txBody>
          <a:bodyPr wrap="square" rtlCol="0">
            <a:spAutoFit/>
          </a:bodyPr>
          <a:lstStyle/>
          <a:p>
            <a:r>
              <a:rPr lang="en-US" dirty="0" smtClean="0"/>
              <a:t>Female 0.1” Headers</a:t>
            </a:r>
            <a:endParaRPr lang="en-US" dirty="0"/>
          </a:p>
        </p:txBody>
      </p:sp>
    </p:spTree>
    <p:extLst>
      <p:ext uri="{BB962C8B-B14F-4D97-AF65-F5344CB8AC3E}">
        <p14:creationId xmlns:p14="http://schemas.microsoft.com/office/powerpoint/2010/main" val="1310504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40064" y="662135"/>
            <a:ext cx="8429625" cy="5696874"/>
            <a:chOff x="340064" y="662135"/>
            <a:chExt cx="8429625" cy="5696874"/>
          </a:xfrm>
        </p:grpSpPr>
        <p:sp>
          <p:nvSpPr>
            <p:cNvPr id="75" name="Rectangle 74"/>
            <p:cNvSpPr/>
            <p:nvPr/>
          </p:nvSpPr>
          <p:spPr>
            <a:xfrm>
              <a:off x="340064" y="1214320"/>
              <a:ext cx="8429625" cy="4811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877144" y="3314671"/>
              <a:ext cx="3337082" cy="2610906"/>
              <a:chOff x="4877144" y="3314671"/>
              <a:chExt cx="3337082" cy="2610906"/>
            </a:xfrm>
          </p:grpSpPr>
          <p:pic>
            <p:nvPicPr>
              <p:cNvPr id="45"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6693254" y="3721743"/>
                <a:ext cx="1928043" cy="1113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913205" y="5123782"/>
                <a:ext cx="765734" cy="83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5531758" y="5105400"/>
                <a:ext cx="2240642" cy="621992"/>
              </a:xfrm>
              <a:custGeom>
                <a:avLst/>
                <a:gdLst>
                  <a:gd name="connsiteX0" fmla="*/ 0 w 2152650"/>
                  <a:gd name="connsiteY0" fmla="*/ 581025 h 616522"/>
                  <a:gd name="connsiteX1" fmla="*/ 1019175 w 2152650"/>
                  <a:gd name="connsiteY1" fmla="*/ 609600 h 616522"/>
                  <a:gd name="connsiteX2" fmla="*/ 1905000 w 2152650"/>
                  <a:gd name="connsiteY2" fmla="*/ 466725 h 616522"/>
                  <a:gd name="connsiteX3" fmla="*/ 2152650 w 2152650"/>
                  <a:gd name="connsiteY3" fmla="*/ 0 h 61652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Lst>
                <a:ahLst/>
                <a:cxnLst>
                  <a:cxn ang="0">
                    <a:pos x="connsiteX0" y="connsiteY0"/>
                  </a:cxn>
                  <a:cxn ang="0">
                    <a:pos x="connsiteX1" y="connsiteY1"/>
                  </a:cxn>
                  <a:cxn ang="0">
                    <a:pos x="connsiteX2" y="connsiteY2"/>
                  </a:cxn>
                  <a:cxn ang="0">
                    <a:pos x="connsiteX3" y="connsiteY3"/>
                  </a:cxn>
                </a:cxnLst>
                <a:rect l="l" t="t" r="r" b="b"/>
                <a:pathLst>
                  <a:path w="2152650" h="621992">
                    <a:moveTo>
                      <a:pt x="0" y="581025"/>
                    </a:moveTo>
                    <a:cubicBezTo>
                      <a:pt x="350837" y="604837"/>
                      <a:pt x="725488" y="641350"/>
                      <a:pt x="1019175" y="609600"/>
                    </a:cubicBezTo>
                    <a:cubicBezTo>
                      <a:pt x="1312862" y="577850"/>
                      <a:pt x="1573213" y="492125"/>
                      <a:pt x="1762125" y="390525"/>
                    </a:cubicBezTo>
                    <a:cubicBezTo>
                      <a:pt x="1951038" y="288925"/>
                      <a:pt x="1961356" y="239712"/>
                      <a:pt x="2152650"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5531758" y="5105400"/>
                <a:ext cx="2152650" cy="461029"/>
              </a:xfrm>
              <a:custGeom>
                <a:avLst/>
                <a:gdLst>
                  <a:gd name="connsiteX0" fmla="*/ 0 w 2152650"/>
                  <a:gd name="connsiteY0" fmla="*/ 581025 h 616522"/>
                  <a:gd name="connsiteX1" fmla="*/ 1019175 w 2152650"/>
                  <a:gd name="connsiteY1" fmla="*/ 609600 h 616522"/>
                  <a:gd name="connsiteX2" fmla="*/ 1905000 w 2152650"/>
                  <a:gd name="connsiteY2" fmla="*/ 466725 h 616522"/>
                  <a:gd name="connsiteX3" fmla="*/ 2152650 w 2152650"/>
                  <a:gd name="connsiteY3" fmla="*/ 0 h 61652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Lst>
                <a:ahLst/>
                <a:cxnLst>
                  <a:cxn ang="0">
                    <a:pos x="connsiteX0" y="connsiteY0"/>
                  </a:cxn>
                  <a:cxn ang="0">
                    <a:pos x="connsiteX1" y="connsiteY1"/>
                  </a:cxn>
                  <a:cxn ang="0">
                    <a:pos x="connsiteX2" y="connsiteY2"/>
                  </a:cxn>
                  <a:cxn ang="0">
                    <a:pos x="connsiteX3" y="connsiteY3"/>
                  </a:cxn>
                </a:cxnLst>
                <a:rect l="l" t="t" r="r" b="b"/>
                <a:pathLst>
                  <a:path w="2152650" h="621992">
                    <a:moveTo>
                      <a:pt x="0" y="581025"/>
                    </a:moveTo>
                    <a:cubicBezTo>
                      <a:pt x="350837" y="604837"/>
                      <a:pt x="725488" y="641350"/>
                      <a:pt x="1019175" y="609600"/>
                    </a:cubicBezTo>
                    <a:cubicBezTo>
                      <a:pt x="1312862" y="577850"/>
                      <a:pt x="1573213" y="492125"/>
                      <a:pt x="1762125" y="390525"/>
                    </a:cubicBezTo>
                    <a:cubicBezTo>
                      <a:pt x="1951038" y="288925"/>
                      <a:pt x="1961356" y="239712"/>
                      <a:pt x="215265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4884" l="1596" r="97872">
                          <a14:foregroundMark x1="23936" y1="44651" x2="23936" y2="44651"/>
                          <a14:backgroundMark x1="47340" y1="21395" x2="47340" y2="21395"/>
                          <a14:backgroundMark x1="50000" y1="16744" x2="50000" y2="16744"/>
                          <a14:backgroundMark x1="51596" y1="23721" x2="51596" y2="23721"/>
                          <a14:backgroundMark x1="51596" y1="19070" x2="51596" y2="19070"/>
                          <a14:backgroundMark x1="53191" y1="18140" x2="53191" y2="18140"/>
                          <a14:backgroundMark x1="43617" y1="17674" x2="43617" y2="17674"/>
                          <a14:backgroundMark x1="45213" y1="14419" x2="45213" y2="14419"/>
                          <a14:backgroundMark x1="47340" y1="19070" x2="47340" y2="19070"/>
                          <a14:backgroundMark x1="15957" y1="79070" x2="15957" y2="79070"/>
                          <a14:backgroundMark x1="32447" y1="78605" x2="32447" y2="78605"/>
                          <a14:backgroundMark x1="49468" y1="79535" x2="49468" y2="79535"/>
                          <a14:backgroundMark x1="67021" y1="79535" x2="67021" y2="79535"/>
                          <a14:backgroundMark x1="84574" y1="78605" x2="84574" y2="78605"/>
                          <a14:backgroundMark x1="87234" y1="41395" x2="87234" y2="41395"/>
                          <a14:backgroundMark x1="84574" y1="42326" x2="84574" y2="42326"/>
                          <a14:backgroundMark x1="9043" y1="60465" x2="9043" y2="60465"/>
                        </a14:backgroundRemoval>
                      </a14:imgEffect>
                    </a14:imgLayer>
                  </a14:imgProps>
                </a:ex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1277116" y="2425326"/>
              <a:ext cx="378630" cy="307777"/>
            </a:xfrm>
            <a:prstGeom prst="rect">
              <a:avLst/>
            </a:prstGeom>
            <a:noFill/>
          </p:spPr>
          <p:txBody>
            <a:bodyPr wrap="none" rtlCol="0">
              <a:spAutoFit/>
            </a:bodyPr>
            <a:lstStyle/>
            <a:p>
              <a:pPr algn="ctr"/>
              <a:r>
                <a:rPr lang="en-US" sz="1400" dirty="0" smtClean="0"/>
                <a:t>3V</a:t>
              </a:r>
            </a:p>
          </p:txBody>
        </p: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3"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4884" l="1596" r="97872">
                          <a14:foregroundMark x1="23936" y1="44651" x2="23936" y2="44651"/>
                          <a14:backgroundMark x1="47340" y1="21395" x2="47340" y2="21395"/>
                          <a14:backgroundMark x1="50000" y1="16744" x2="50000" y2="16744"/>
                          <a14:backgroundMark x1="51596" y1="23721" x2="51596" y2="23721"/>
                          <a14:backgroundMark x1="51596" y1="19070" x2="51596" y2="19070"/>
                          <a14:backgroundMark x1="53191" y1="18140" x2="53191" y2="18140"/>
                          <a14:backgroundMark x1="43617" y1="17674" x2="43617" y2="17674"/>
                          <a14:backgroundMark x1="45213" y1="14419" x2="45213" y2="14419"/>
                          <a14:backgroundMark x1="47340" y1="19070" x2="47340" y2="19070"/>
                          <a14:backgroundMark x1="15957" y1="79070" x2="15957" y2="79070"/>
                          <a14:backgroundMark x1="32447" y1="78605" x2="32447" y2="78605"/>
                          <a14:backgroundMark x1="49468" y1="79535" x2="49468" y2="79535"/>
                          <a14:backgroundMark x1="67021" y1="79535" x2="67021" y2="79535"/>
                          <a14:backgroundMark x1="84574" y1="78605" x2="84574" y2="78605"/>
                          <a14:backgroundMark x1="87234" y1="41395" x2="87234" y2="41395"/>
                          <a14:backgroundMark x1="84574" y1="42326" x2="84574" y2="42326"/>
                          <a14:backgroundMark x1="9043" y1="60465" x2="9043" y2="60465"/>
                        </a14:backgroundRemoval>
                      </a14:imgEffect>
                    </a14:imgLayer>
                  </a14:imgProps>
                </a:ext>
                <a:ext uri="{28A0092B-C50C-407E-A947-70E740481C1C}">
                  <a14:useLocalDpi xmlns:a14="http://schemas.microsoft.com/office/drawing/2010/main" val="0"/>
                </a:ext>
              </a:extLst>
            </a:blip>
            <a:srcRect/>
            <a:stretch>
              <a:fillRect/>
            </a:stretch>
          </p:blipFill>
          <p:spPr bwMode="auto">
            <a:xfrm>
              <a:off x="724423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030858" y="2110655"/>
              <a:ext cx="378630" cy="307777"/>
            </a:xfrm>
            <a:prstGeom prst="rect">
              <a:avLst/>
            </a:prstGeom>
            <a:noFill/>
          </p:spPr>
          <p:txBody>
            <a:bodyPr wrap="none" rtlCol="0">
              <a:spAutoFit/>
            </a:bodyPr>
            <a:lstStyle/>
            <a:p>
              <a:pPr algn="ctr"/>
              <a:r>
                <a:rPr lang="en-US" sz="1400" dirty="0" smtClean="0"/>
                <a:t>3V</a:t>
              </a:r>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flipH="1">
              <a:off x="3775606" y="2007271"/>
              <a:ext cx="3600180" cy="89066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 name="connsiteX0" fmla="*/ 3569700 w 3569700"/>
                <a:gd name="connsiteY0" fmla="*/ 913523 h 913523"/>
                <a:gd name="connsiteX1" fmla="*/ 1878138 w 3569700"/>
                <a:gd name="connsiteY1" fmla="*/ 7129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569700 w 3569700"/>
                <a:gd name="connsiteY0" fmla="*/ 913523 h 913523"/>
                <a:gd name="connsiteX1" fmla="*/ 2678238 w 3569700"/>
                <a:gd name="connsiteY1" fmla="*/ 7510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569700 w 3569700"/>
                <a:gd name="connsiteY0" fmla="*/ 913523 h 913523"/>
                <a:gd name="connsiteX1" fmla="*/ 2678238 w 3569700"/>
                <a:gd name="connsiteY1" fmla="*/ 7510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600180 w 3600180"/>
                <a:gd name="connsiteY0" fmla="*/ 890663 h 890663"/>
                <a:gd name="connsiteX1" fmla="*/ 2678238 w 3600180"/>
                <a:gd name="connsiteY1" fmla="*/ 7510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 name="connsiteX0" fmla="*/ 3600180 w 3600180"/>
                <a:gd name="connsiteY0" fmla="*/ 890663 h 890663"/>
                <a:gd name="connsiteX1" fmla="*/ 2670618 w 3600180"/>
                <a:gd name="connsiteY1" fmla="*/ 7891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 name="connsiteX0" fmla="*/ 3600180 w 3600180"/>
                <a:gd name="connsiteY0" fmla="*/ 890663 h 890663"/>
                <a:gd name="connsiteX1" fmla="*/ 2670618 w 3600180"/>
                <a:gd name="connsiteY1" fmla="*/ 7891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180" h="890663">
                  <a:moveTo>
                    <a:pt x="3600180" y="890663"/>
                  </a:moveTo>
                  <a:cubicBezTo>
                    <a:pt x="3591460" y="731900"/>
                    <a:pt x="3147335" y="779772"/>
                    <a:pt x="2670618" y="789168"/>
                  </a:cubicBezTo>
                  <a:cubicBezTo>
                    <a:pt x="2193901" y="798564"/>
                    <a:pt x="1322839" y="783616"/>
                    <a:pt x="922759" y="764160"/>
                  </a:cubicBezTo>
                  <a:cubicBezTo>
                    <a:pt x="522679" y="744704"/>
                    <a:pt x="415488" y="714948"/>
                    <a:pt x="270136" y="672429"/>
                  </a:cubicBezTo>
                  <a:cubicBezTo>
                    <a:pt x="124784" y="629910"/>
                    <a:pt x="108069" y="532220"/>
                    <a:pt x="63348" y="420148"/>
                  </a:cubicBezTo>
                  <a:cubicBezTo>
                    <a:pt x="18627" y="308077"/>
                    <a:pt x="-7288" y="218388"/>
                    <a:pt x="1811"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580722" y="4846476"/>
              <a:ext cx="1922993" cy="1512533"/>
              <a:chOff x="3580722" y="4846476"/>
              <a:chExt cx="1922993" cy="1512533"/>
            </a:xfrm>
          </p:grpSpPr>
          <p:pic>
            <p:nvPicPr>
              <p:cNvPr id="1029" name="Picture 5" descr="Image result for toggle switch"/>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833" b="97167" l="9962" r="89272">
                            <a14:foregroundMark x1="68966" y1="86119" x2="68966" y2="86119"/>
                            <a14:foregroundMark x1="50575" y1="86969" x2="50575" y2="86969"/>
                            <a14:foregroundMark x1="31801" y1="86402" x2="31801" y2="86402"/>
                            <a14:foregroundMark x1="30268" y1="90935" x2="30268" y2="90935"/>
                            <a14:foregroundMark x1="43678" y1="42776" x2="43678" y2="42776"/>
                          </a14:backgroundRemoval>
                        </a14:imgEffect>
                      </a14:imgLayer>
                    </a14:imgProps>
                  </a:ext>
                  <a:ext uri="{28A0092B-C50C-407E-A947-70E740481C1C}">
                    <a14:useLocalDpi xmlns:a14="http://schemas.microsoft.com/office/drawing/2010/main" val="0"/>
                  </a:ext>
                </a:extLst>
              </a:blip>
              <a:srcRect/>
              <a:stretch>
                <a:fillRect/>
              </a:stretch>
            </p:blipFill>
            <p:spPr bwMode="auto">
              <a:xfrm rot="10800000">
                <a:off x="3580722" y="5242715"/>
                <a:ext cx="825362" cy="1116294"/>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3980842" y="4891857"/>
                <a:ext cx="1447134" cy="480243"/>
              </a:xfrm>
              <a:custGeom>
                <a:avLst/>
                <a:gdLst>
                  <a:gd name="connsiteX0" fmla="*/ 1414118 w 1460550"/>
                  <a:gd name="connsiteY0" fmla="*/ 303911 h 479171"/>
                  <a:gd name="connsiteX1" fmla="*/ 1398878 w 1460550"/>
                  <a:gd name="connsiteY1" fmla="*/ 67691 h 479171"/>
                  <a:gd name="connsiteX2" fmla="*/ 812138 w 1460550"/>
                  <a:gd name="connsiteY2" fmla="*/ 6731 h 479171"/>
                  <a:gd name="connsiteX3" fmla="*/ 95858 w 1460550"/>
                  <a:gd name="connsiteY3" fmla="*/ 197231 h 479171"/>
                  <a:gd name="connsiteX4" fmla="*/ 27278 w 1460550"/>
                  <a:gd name="connsiteY4" fmla="*/ 479171 h 479171"/>
                  <a:gd name="connsiteX0" fmla="*/ 1383638 w 1447134"/>
                  <a:gd name="connsiteY0" fmla="*/ 358323 h 480243"/>
                  <a:gd name="connsiteX1" fmla="*/ 1398878 w 1447134"/>
                  <a:gd name="connsiteY1" fmla="*/ 68763 h 480243"/>
                  <a:gd name="connsiteX2" fmla="*/ 812138 w 1447134"/>
                  <a:gd name="connsiteY2" fmla="*/ 7803 h 480243"/>
                  <a:gd name="connsiteX3" fmla="*/ 95858 w 1447134"/>
                  <a:gd name="connsiteY3" fmla="*/ 198303 h 480243"/>
                  <a:gd name="connsiteX4" fmla="*/ 27278 w 1447134"/>
                  <a:gd name="connsiteY4" fmla="*/ 480243 h 480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134" h="480243">
                    <a:moveTo>
                      <a:pt x="1383638" y="358323"/>
                    </a:moveTo>
                    <a:cubicBezTo>
                      <a:pt x="1426183" y="264978"/>
                      <a:pt x="1494128" y="127183"/>
                      <a:pt x="1398878" y="68763"/>
                    </a:cubicBezTo>
                    <a:cubicBezTo>
                      <a:pt x="1303628" y="10343"/>
                      <a:pt x="1029308" y="-13787"/>
                      <a:pt x="812138" y="7803"/>
                    </a:cubicBezTo>
                    <a:cubicBezTo>
                      <a:pt x="594968" y="29393"/>
                      <a:pt x="226668" y="119563"/>
                      <a:pt x="95858" y="198303"/>
                    </a:cubicBezTo>
                    <a:cubicBezTo>
                      <a:pt x="-34952" y="277043"/>
                      <a:pt x="-3837" y="378643"/>
                      <a:pt x="27278" y="480243"/>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829662" y="4846476"/>
                <a:ext cx="1674053" cy="525780"/>
              </a:xfrm>
              <a:custGeom>
                <a:avLst/>
                <a:gdLst>
                  <a:gd name="connsiteX0" fmla="*/ 1414118 w 1460550"/>
                  <a:gd name="connsiteY0" fmla="*/ 303911 h 479171"/>
                  <a:gd name="connsiteX1" fmla="*/ 1398878 w 1460550"/>
                  <a:gd name="connsiteY1" fmla="*/ 67691 h 479171"/>
                  <a:gd name="connsiteX2" fmla="*/ 812138 w 1460550"/>
                  <a:gd name="connsiteY2" fmla="*/ 6731 h 479171"/>
                  <a:gd name="connsiteX3" fmla="*/ 95858 w 1460550"/>
                  <a:gd name="connsiteY3" fmla="*/ 197231 h 479171"/>
                  <a:gd name="connsiteX4" fmla="*/ 27278 w 1460550"/>
                  <a:gd name="connsiteY4" fmla="*/ 479171 h 479171"/>
                  <a:gd name="connsiteX0" fmla="*/ 1383638 w 1447134"/>
                  <a:gd name="connsiteY0" fmla="*/ 358323 h 480243"/>
                  <a:gd name="connsiteX1" fmla="*/ 1398878 w 1447134"/>
                  <a:gd name="connsiteY1" fmla="*/ 68763 h 480243"/>
                  <a:gd name="connsiteX2" fmla="*/ 812138 w 1447134"/>
                  <a:gd name="connsiteY2" fmla="*/ 7803 h 480243"/>
                  <a:gd name="connsiteX3" fmla="*/ 95858 w 1447134"/>
                  <a:gd name="connsiteY3" fmla="*/ 198303 h 480243"/>
                  <a:gd name="connsiteX4" fmla="*/ 27278 w 1447134"/>
                  <a:gd name="connsiteY4" fmla="*/ 480243 h 480243"/>
                  <a:gd name="connsiteX0" fmla="*/ 1444598 w 1477750"/>
                  <a:gd name="connsiteY0" fmla="*/ 586830 h 586830"/>
                  <a:gd name="connsiteX1" fmla="*/ 1398878 w 1477750"/>
                  <a:gd name="connsiteY1" fmla="*/ 76290 h 586830"/>
                  <a:gd name="connsiteX2" fmla="*/ 812138 w 1477750"/>
                  <a:gd name="connsiteY2" fmla="*/ 15330 h 586830"/>
                  <a:gd name="connsiteX3" fmla="*/ 95858 w 1477750"/>
                  <a:gd name="connsiteY3" fmla="*/ 205830 h 586830"/>
                  <a:gd name="connsiteX4" fmla="*/ 27278 w 1477750"/>
                  <a:gd name="connsiteY4" fmla="*/ 487770 h 586830"/>
                  <a:gd name="connsiteX0" fmla="*/ 1444598 w 1534997"/>
                  <a:gd name="connsiteY0" fmla="*/ 571637 h 571637"/>
                  <a:gd name="connsiteX1" fmla="*/ 1490318 w 1534997"/>
                  <a:gd name="connsiteY1" fmla="*/ 167777 h 571637"/>
                  <a:gd name="connsiteX2" fmla="*/ 812138 w 1534997"/>
                  <a:gd name="connsiteY2" fmla="*/ 137 h 571637"/>
                  <a:gd name="connsiteX3" fmla="*/ 95858 w 1534997"/>
                  <a:gd name="connsiteY3" fmla="*/ 190637 h 571637"/>
                  <a:gd name="connsiteX4" fmla="*/ 27278 w 1534997"/>
                  <a:gd name="connsiteY4" fmla="*/ 472577 h 571637"/>
                  <a:gd name="connsiteX0" fmla="*/ 1443380 w 1535466"/>
                  <a:gd name="connsiteY0" fmla="*/ 526040 h 526040"/>
                  <a:gd name="connsiteX1" fmla="*/ 1489100 w 1535466"/>
                  <a:gd name="connsiteY1" fmla="*/ 122180 h 526040"/>
                  <a:gd name="connsiteX2" fmla="*/ 788060 w 1535466"/>
                  <a:gd name="connsiteY2" fmla="*/ 260 h 526040"/>
                  <a:gd name="connsiteX3" fmla="*/ 94640 w 1535466"/>
                  <a:gd name="connsiteY3" fmla="*/ 145040 h 526040"/>
                  <a:gd name="connsiteX4" fmla="*/ 26060 w 1535466"/>
                  <a:gd name="connsiteY4" fmla="*/ 426980 h 526040"/>
                  <a:gd name="connsiteX0" fmla="*/ 1568071 w 1660157"/>
                  <a:gd name="connsiteY0" fmla="*/ 526040 h 556520"/>
                  <a:gd name="connsiteX1" fmla="*/ 1613791 w 1660157"/>
                  <a:gd name="connsiteY1" fmla="*/ 122180 h 556520"/>
                  <a:gd name="connsiteX2" fmla="*/ 912751 w 1660157"/>
                  <a:gd name="connsiteY2" fmla="*/ 260 h 556520"/>
                  <a:gd name="connsiteX3" fmla="*/ 219331 w 1660157"/>
                  <a:gd name="connsiteY3" fmla="*/ 145040 h 556520"/>
                  <a:gd name="connsiteX4" fmla="*/ 5971 w 1660157"/>
                  <a:gd name="connsiteY4" fmla="*/ 556520 h 556520"/>
                  <a:gd name="connsiteX0" fmla="*/ 1579881 w 1671967"/>
                  <a:gd name="connsiteY0" fmla="*/ 530424 h 560904"/>
                  <a:gd name="connsiteX1" fmla="*/ 1625601 w 1671967"/>
                  <a:gd name="connsiteY1" fmla="*/ 126564 h 560904"/>
                  <a:gd name="connsiteX2" fmla="*/ 924561 w 1671967"/>
                  <a:gd name="connsiteY2" fmla="*/ 4644 h 560904"/>
                  <a:gd name="connsiteX3" fmla="*/ 132081 w 1671967"/>
                  <a:gd name="connsiteY3" fmla="*/ 256104 h 560904"/>
                  <a:gd name="connsiteX4" fmla="*/ 17781 w 1671967"/>
                  <a:gd name="connsiteY4" fmla="*/ 560904 h 560904"/>
                  <a:gd name="connsiteX0" fmla="*/ 1578031 w 1674053"/>
                  <a:gd name="connsiteY0" fmla="*/ 495300 h 525780"/>
                  <a:gd name="connsiteX1" fmla="*/ 1623751 w 1674053"/>
                  <a:gd name="connsiteY1" fmla="*/ 91440 h 525780"/>
                  <a:gd name="connsiteX2" fmla="*/ 869371 w 1674053"/>
                  <a:gd name="connsiteY2" fmla="*/ 0 h 525780"/>
                  <a:gd name="connsiteX3" fmla="*/ 130231 w 1674053"/>
                  <a:gd name="connsiteY3" fmla="*/ 220980 h 525780"/>
                  <a:gd name="connsiteX4" fmla="*/ 15931 w 1674053"/>
                  <a:gd name="connsiteY4" fmla="*/ 525780 h 52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53" h="525780">
                    <a:moveTo>
                      <a:pt x="1578031" y="495300"/>
                    </a:moveTo>
                    <a:cubicBezTo>
                      <a:pt x="1620576" y="401955"/>
                      <a:pt x="1741861" y="173990"/>
                      <a:pt x="1623751" y="91440"/>
                    </a:cubicBezTo>
                    <a:cubicBezTo>
                      <a:pt x="1505641" y="8890"/>
                      <a:pt x="1118291" y="-21590"/>
                      <a:pt x="869371" y="0"/>
                    </a:cubicBezTo>
                    <a:cubicBezTo>
                      <a:pt x="620451" y="21590"/>
                      <a:pt x="272471" y="133350"/>
                      <a:pt x="130231" y="220980"/>
                    </a:cubicBezTo>
                    <a:cubicBezTo>
                      <a:pt x="-12009" y="308610"/>
                      <a:pt x="-15184" y="424180"/>
                      <a:pt x="15931" y="525780"/>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482043" y="2886601"/>
              <a:ext cx="1782957" cy="2339281"/>
              <a:chOff x="3482043" y="2886601"/>
              <a:chExt cx="1782957" cy="2339281"/>
            </a:xfrm>
          </p:grpSpPr>
          <p:sp>
            <p:nvSpPr>
              <p:cNvPr id="9" name="Freeform 8"/>
              <p:cNvSpPr/>
              <p:nvPr/>
            </p:nvSpPr>
            <p:spPr>
              <a:xfrm>
                <a:off x="3505200" y="3749040"/>
                <a:ext cx="1639025" cy="145542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39025"/>
                  <a:gd name="connsiteY0" fmla="*/ 1455420 h 1455420"/>
                  <a:gd name="connsiteX1" fmla="*/ 1524000 w 1639025"/>
                  <a:gd name="connsiteY1" fmla="*/ 1104900 h 1455420"/>
                  <a:gd name="connsiteX2" fmla="*/ 1226820 w 1639025"/>
                  <a:gd name="connsiteY2" fmla="*/ 754380 h 1455420"/>
                  <a:gd name="connsiteX3" fmla="*/ 990600 w 1639025"/>
                  <a:gd name="connsiteY3" fmla="*/ 304800 h 1455420"/>
                  <a:gd name="connsiteX4" fmla="*/ 358140 w 1639025"/>
                  <a:gd name="connsiteY4" fmla="*/ 274320 h 1455420"/>
                  <a:gd name="connsiteX5" fmla="*/ 0 w 1639025"/>
                  <a:gd name="connsiteY5" fmla="*/ 0 h 145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025" h="1455420">
                    <a:moveTo>
                      <a:pt x="1638300" y="1455420"/>
                    </a:moveTo>
                    <a:cubicBezTo>
                      <a:pt x="1645920" y="1220470"/>
                      <a:pt x="1592580" y="1221740"/>
                      <a:pt x="1524000" y="1104900"/>
                    </a:cubicBezTo>
                    <a:cubicBezTo>
                      <a:pt x="1455420" y="988060"/>
                      <a:pt x="1315720" y="887730"/>
                      <a:pt x="1226820" y="754380"/>
                    </a:cubicBezTo>
                    <a:cubicBezTo>
                      <a:pt x="1137920" y="621030"/>
                      <a:pt x="1135380" y="384810"/>
                      <a:pt x="990600" y="304800"/>
                    </a:cubicBezTo>
                    <a:cubicBezTo>
                      <a:pt x="845820" y="224790"/>
                      <a:pt x="523240" y="325120"/>
                      <a:pt x="358140" y="274320"/>
                    </a:cubicBezTo>
                    <a:cubicBezTo>
                      <a:pt x="193040" y="223520"/>
                      <a:pt x="119380" y="127000"/>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638607" y="3016082"/>
                <a:ext cx="1626393" cy="22098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393" h="2209800">
                    <a:moveTo>
                      <a:pt x="1623060" y="2209800"/>
                    </a:moveTo>
                    <a:cubicBezTo>
                      <a:pt x="1630680" y="1974850"/>
                      <a:pt x="1630680" y="1968500"/>
                      <a:pt x="1562100" y="1851660"/>
                    </a:cubicBezTo>
                    <a:cubicBezTo>
                      <a:pt x="1493520" y="1734820"/>
                      <a:pt x="1309370" y="1640840"/>
                      <a:pt x="1211580" y="1508760"/>
                    </a:cubicBezTo>
                    <a:cubicBezTo>
                      <a:pt x="1113790" y="1376680"/>
                      <a:pt x="1074420" y="1186180"/>
                      <a:pt x="975360" y="1059180"/>
                    </a:cubicBezTo>
                    <a:cubicBezTo>
                      <a:pt x="876300" y="932180"/>
                      <a:pt x="779780" y="923290"/>
                      <a:pt x="617220" y="746760"/>
                    </a:cubicBezTo>
                    <a:cubicBezTo>
                      <a:pt x="454660" y="570230"/>
                      <a:pt x="119380" y="127000"/>
                      <a:pt x="0" y="0"/>
                    </a:cubicBezTo>
                  </a:path>
                </a:pathLst>
              </a:custGeom>
              <a:noFill/>
              <a:ln w="38100">
                <a:solidFill>
                  <a:srgbClr val="FF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482043" y="2886601"/>
                <a:ext cx="1548432" cy="23241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432" h="2324100">
                    <a:moveTo>
                      <a:pt x="1546870" y="2324100"/>
                    </a:moveTo>
                    <a:cubicBezTo>
                      <a:pt x="1554490" y="2089150"/>
                      <a:pt x="1535440" y="2101850"/>
                      <a:pt x="1463050" y="1996440"/>
                    </a:cubicBezTo>
                    <a:cubicBezTo>
                      <a:pt x="1390660" y="1891030"/>
                      <a:pt x="1217940" y="1804670"/>
                      <a:pt x="1112530" y="1691640"/>
                    </a:cubicBezTo>
                    <a:cubicBezTo>
                      <a:pt x="1007120" y="1578610"/>
                      <a:pt x="911870" y="1452880"/>
                      <a:pt x="830590" y="1318260"/>
                    </a:cubicBezTo>
                    <a:cubicBezTo>
                      <a:pt x="749310" y="1183640"/>
                      <a:pt x="763280" y="1103630"/>
                      <a:pt x="624850" y="883920"/>
                    </a:cubicBezTo>
                    <a:cubicBezTo>
                      <a:pt x="486420" y="664210"/>
                      <a:pt x="-2530" y="210820"/>
                      <a:pt x="10" y="0"/>
                    </a:cubicBezTo>
                  </a:path>
                </a:pathLst>
              </a:custGeom>
              <a:noFill/>
              <a:ln w="3810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383506" y="4120982"/>
              <a:ext cx="902494" cy="355768"/>
              <a:chOff x="1383506" y="4120982"/>
              <a:chExt cx="902494" cy="355768"/>
            </a:xfrm>
          </p:grpSpPr>
          <p:grpSp>
            <p:nvGrpSpPr>
              <p:cNvPr id="17" name="Group 16"/>
              <p:cNvGrpSpPr/>
              <p:nvPr/>
            </p:nvGrpSpPr>
            <p:grpSpPr>
              <a:xfrm>
                <a:off x="1423447" y="4120982"/>
                <a:ext cx="835502" cy="355768"/>
                <a:chOff x="1423447" y="4120982"/>
                <a:chExt cx="835502" cy="355768"/>
              </a:xfrm>
            </p:grpSpPr>
            <p:cxnSp>
              <p:nvCxnSpPr>
                <p:cNvPr id="16" name="Straight Connector 15"/>
                <p:cNvCxnSpPr/>
                <p:nvPr/>
              </p:nvCxnSpPr>
              <p:spPr>
                <a:xfrm>
                  <a:off x="1423447"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42804"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62161"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781518"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900875"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20232"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39589"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258949"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383506" y="4336749"/>
                <a:ext cx="902494" cy="7899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TextBox 100"/>
            <p:cNvSpPr txBox="1"/>
            <p:nvPr/>
          </p:nvSpPr>
          <p:spPr>
            <a:xfrm>
              <a:off x="366517" y="4168973"/>
              <a:ext cx="989374" cy="307777"/>
            </a:xfrm>
            <a:prstGeom prst="rect">
              <a:avLst/>
            </a:prstGeom>
            <a:noFill/>
          </p:spPr>
          <p:txBody>
            <a:bodyPr wrap="none" rtlCol="0">
              <a:spAutoFit/>
            </a:bodyPr>
            <a:lstStyle/>
            <a:p>
              <a:pPr algn="ctr"/>
              <a:r>
                <a:rPr lang="en-US" sz="1400" dirty="0" smtClean="0"/>
                <a:t>Pin Header</a:t>
              </a:r>
            </a:p>
          </p:txBody>
        </p:sp>
        <p:sp>
          <p:nvSpPr>
            <p:cNvPr id="102" name="TextBox 101"/>
            <p:cNvSpPr txBox="1"/>
            <p:nvPr/>
          </p:nvSpPr>
          <p:spPr>
            <a:xfrm>
              <a:off x="4159664" y="4495800"/>
              <a:ext cx="527645" cy="307777"/>
            </a:xfrm>
            <a:prstGeom prst="rect">
              <a:avLst/>
            </a:prstGeom>
            <a:noFill/>
          </p:spPr>
          <p:txBody>
            <a:bodyPr wrap="none" rtlCol="0">
              <a:spAutoFit/>
            </a:bodyPr>
            <a:lstStyle/>
            <a:p>
              <a:pPr algn="ctr"/>
              <a:r>
                <a:rPr lang="en-US" sz="1400" dirty="0" err="1" smtClean="0"/>
                <a:t>Vbat</a:t>
              </a:r>
              <a:endParaRPr lang="en-US" sz="1400" dirty="0" smtClean="0"/>
            </a:p>
          </p:txBody>
        </p:sp>
        <p:sp>
          <p:nvSpPr>
            <p:cNvPr id="103" name="TextBox 102"/>
            <p:cNvSpPr txBox="1"/>
            <p:nvPr/>
          </p:nvSpPr>
          <p:spPr>
            <a:xfrm>
              <a:off x="5016534" y="4495800"/>
              <a:ext cx="378630" cy="307777"/>
            </a:xfrm>
            <a:prstGeom prst="rect">
              <a:avLst/>
            </a:prstGeom>
            <a:noFill/>
          </p:spPr>
          <p:txBody>
            <a:bodyPr wrap="none" rtlCol="0">
              <a:spAutoFit/>
            </a:bodyPr>
            <a:lstStyle/>
            <a:p>
              <a:pPr algn="ctr"/>
              <a:r>
                <a:rPr lang="en-US" sz="1400" dirty="0" smtClean="0"/>
                <a:t>5V</a:t>
              </a:r>
            </a:p>
          </p:txBody>
        </p:sp>
        <p:grpSp>
          <p:nvGrpSpPr>
            <p:cNvPr id="26" name="Group 25"/>
            <p:cNvGrpSpPr/>
            <p:nvPr/>
          </p:nvGrpSpPr>
          <p:grpSpPr>
            <a:xfrm>
              <a:off x="3256912" y="2354061"/>
              <a:ext cx="3654098" cy="2306839"/>
              <a:chOff x="3256912" y="2354061"/>
              <a:chExt cx="3654098" cy="2306839"/>
            </a:xfrm>
          </p:grpSpPr>
          <p:grpSp>
            <p:nvGrpSpPr>
              <p:cNvPr id="11" name="Group 10"/>
              <p:cNvGrpSpPr/>
              <p:nvPr/>
            </p:nvGrpSpPr>
            <p:grpSpPr>
              <a:xfrm>
                <a:off x="3256912" y="2354061"/>
                <a:ext cx="3654098" cy="2306839"/>
                <a:chOff x="3256912" y="2354061"/>
                <a:chExt cx="3654098" cy="2306839"/>
              </a:xfrm>
            </p:grpSpPr>
            <p:pic>
              <p:nvPicPr>
                <p:cNvPr id="4" name="Picture 2"/>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256912" y="2354061"/>
                  <a:ext cx="2292056" cy="230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12" cstate="print">
                  <a:clrChange>
                    <a:clrFrom>
                      <a:srgbClr val="FBFDFA"/>
                    </a:clrFrom>
                    <a:clrTo>
                      <a:srgbClr val="FBFDFA">
                        <a:alpha val="0"/>
                      </a:srgbClr>
                    </a:clrTo>
                  </a:clrChange>
                  <a:extLst>
                    <a:ext uri="{BEBA8EAE-BF5A-486C-A8C5-ECC9F3942E4B}">
                      <a14:imgProps xmlns:a14="http://schemas.microsoft.com/office/drawing/2010/main">
                        <a14:imgLayer r:embed="rId13">
                          <a14:imgEffect>
                            <a14:backgroundRemoval t="0" b="98374" l="694" r="98150">
                              <a14:foregroundMark x1="5868" y1="49313" x2="5868" y2="49313"/>
                              <a14:foregroundMark x1="5721" y1="70447" x2="5721" y2="70447"/>
                              <a14:foregroundMark x1="5428" y1="54811" x2="5428" y2="54811"/>
                              <a14:foregroundMark x1="3521" y1="47079" x2="3521" y2="47079"/>
                              <a14:foregroundMark x1="5428" y1="44845" x2="5428" y2="44845"/>
                              <a14:foregroundMark x1="2428" y1="34146" x2="2428" y2="34146"/>
                              <a14:foregroundMark x1="1965" y1="32927" x2="1965" y2="32927"/>
                              <a14:foregroundMark x1="2312" y1="66260" x2="2312" y2="66260"/>
                              <a14:foregroundMark x1="2312" y1="69106" x2="2312" y2="69106"/>
                              <a14:backgroundMark x1="231" y1="41057" x2="231" y2="41057"/>
                              <a14:backgroundMark x1="347" y1="58943" x2="347" y2="58943"/>
                              <a14:backgroundMark x1="347" y1="45122" x2="347" y2="45122"/>
                              <a14:backgroundMark x1="1850" y1="87398" x2="1850" y2="87398"/>
                              <a14:backgroundMark x1="2197" y1="13415" x2="2197" y2="13415"/>
                              <a14:backgroundMark x1="347" y1="70325" x2="347" y2="70325"/>
                              <a14:backgroundMark x1="231" y1="63821" x2="231" y2="63821"/>
                            </a14:backgroundRemoval>
                          </a14:imgEffect>
                        </a14:imgLayer>
                      </a14:imgProps>
                    </a:ext>
                    <a:ext uri="{28A0092B-C50C-407E-A947-70E740481C1C}">
                      <a14:useLocalDpi xmlns:a14="http://schemas.microsoft.com/office/drawing/2010/main" val="0"/>
                    </a:ext>
                  </a:extLst>
                </a:blip>
                <a:srcRect l="-233"/>
                <a:stretch/>
              </p:blipFill>
              <p:spPr bwMode="auto">
                <a:xfrm>
                  <a:off x="3305293" y="2802758"/>
                  <a:ext cx="3605717" cy="102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76612" y="24583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8"/>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 r="49999"/>
              <a:stretch/>
            </p:blipFill>
            <p:spPr bwMode="auto">
              <a:xfrm rot="16200000">
                <a:off x="4450129" y="2543121"/>
                <a:ext cx="14485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8"/>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 r="49999"/>
              <a:stretch/>
            </p:blipFill>
            <p:spPr bwMode="auto">
              <a:xfrm rot="16200000">
                <a:off x="4577586" y="2543121"/>
                <a:ext cx="14485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8" name="Freeform 107"/>
            <p:cNvSpPr/>
            <p:nvPr/>
          </p:nvSpPr>
          <p:spPr>
            <a:xfrm>
              <a:off x="1776750" y="2897785"/>
              <a:ext cx="1729438" cy="12700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 name="connsiteX0" fmla="*/ 1546870 w 1548432"/>
                <a:gd name="connsiteY0" fmla="*/ 1440189 h 1440189"/>
                <a:gd name="connsiteX1" fmla="*/ 1463050 w 1548432"/>
                <a:gd name="connsiteY1" fmla="*/ 1112529 h 1440189"/>
                <a:gd name="connsiteX2" fmla="*/ 1112530 w 1548432"/>
                <a:gd name="connsiteY2" fmla="*/ 807729 h 1440189"/>
                <a:gd name="connsiteX3" fmla="*/ 830590 w 1548432"/>
                <a:gd name="connsiteY3" fmla="*/ 434349 h 1440189"/>
                <a:gd name="connsiteX4" fmla="*/ 624850 w 1548432"/>
                <a:gd name="connsiteY4" fmla="*/ 9 h 1440189"/>
                <a:gd name="connsiteX5" fmla="*/ 10 w 1548432"/>
                <a:gd name="connsiteY5" fmla="*/ 417839 h 1440189"/>
                <a:gd name="connsiteX0" fmla="*/ 1546860 w 1548422"/>
                <a:gd name="connsiteY0" fmla="*/ 1440958 h 1440958"/>
                <a:gd name="connsiteX1" fmla="*/ 1463040 w 1548422"/>
                <a:gd name="connsiteY1" fmla="*/ 1113298 h 1440958"/>
                <a:gd name="connsiteX2" fmla="*/ 1112520 w 1548422"/>
                <a:gd name="connsiteY2" fmla="*/ 808498 h 1440958"/>
                <a:gd name="connsiteX3" fmla="*/ 830580 w 1548422"/>
                <a:gd name="connsiteY3" fmla="*/ 435118 h 1440958"/>
                <a:gd name="connsiteX4" fmla="*/ 624840 w 1548422"/>
                <a:gd name="connsiteY4" fmla="*/ 778 h 1440958"/>
                <a:gd name="connsiteX5" fmla="*/ 0 w 1548422"/>
                <a:gd name="connsiteY5" fmla="*/ 418608 h 1440958"/>
                <a:gd name="connsiteX0" fmla="*/ 1546860 w 1548422"/>
                <a:gd name="connsiteY0" fmla="*/ 1535498 h 1535498"/>
                <a:gd name="connsiteX1" fmla="*/ 1463040 w 1548422"/>
                <a:gd name="connsiteY1" fmla="*/ 1207838 h 1535498"/>
                <a:gd name="connsiteX2" fmla="*/ 1112520 w 1548422"/>
                <a:gd name="connsiteY2" fmla="*/ 903038 h 1535498"/>
                <a:gd name="connsiteX3" fmla="*/ 830580 w 1548422"/>
                <a:gd name="connsiteY3" fmla="*/ 529658 h 1535498"/>
                <a:gd name="connsiteX4" fmla="*/ 288290 w 1548422"/>
                <a:gd name="connsiteY4" fmla="*/ 68 h 1535498"/>
                <a:gd name="connsiteX5" fmla="*/ 0 w 1548422"/>
                <a:gd name="connsiteY5" fmla="*/ 513148 h 1535498"/>
                <a:gd name="connsiteX0" fmla="*/ 1546860 w 1548422"/>
                <a:gd name="connsiteY0" fmla="*/ 1604646 h 1604646"/>
                <a:gd name="connsiteX1" fmla="*/ 1463040 w 1548422"/>
                <a:gd name="connsiteY1" fmla="*/ 1276986 h 1604646"/>
                <a:gd name="connsiteX2" fmla="*/ 1112520 w 1548422"/>
                <a:gd name="connsiteY2" fmla="*/ 972186 h 1604646"/>
                <a:gd name="connsiteX3" fmla="*/ 887730 w 1548422"/>
                <a:gd name="connsiteY3" fmla="*/ 103506 h 1604646"/>
                <a:gd name="connsiteX4" fmla="*/ 288290 w 1548422"/>
                <a:gd name="connsiteY4" fmla="*/ 69216 h 1604646"/>
                <a:gd name="connsiteX5" fmla="*/ 0 w 1548422"/>
                <a:gd name="connsiteY5" fmla="*/ 582296 h 1604646"/>
                <a:gd name="connsiteX0" fmla="*/ 1546860 w 1548422"/>
                <a:gd name="connsiteY0" fmla="*/ 1535430 h 1535430"/>
                <a:gd name="connsiteX1" fmla="*/ 1463040 w 1548422"/>
                <a:gd name="connsiteY1" fmla="*/ 1207770 h 1535430"/>
                <a:gd name="connsiteX2" fmla="*/ 1112520 w 1548422"/>
                <a:gd name="connsiteY2" fmla="*/ 902970 h 1535430"/>
                <a:gd name="connsiteX3" fmla="*/ 288290 w 1548422"/>
                <a:gd name="connsiteY3" fmla="*/ 0 h 1535430"/>
                <a:gd name="connsiteX4" fmla="*/ 0 w 1548422"/>
                <a:gd name="connsiteY4" fmla="*/ 513080 h 1535430"/>
                <a:gd name="connsiteX0" fmla="*/ 1724660 w 1724911"/>
                <a:gd name="connsiteY0" fmla="*/ 19848 h 2081931"/>
                <a:gd name="connsiteX1" fmla="*/ 1463040 w 1724911"/>
                <a:gd name="connsiteY1" fmla="*/ 1984538 h 2081931"/>
                <a:gd name="connsiteX2" fmla="*/ 1112520 w 1724911"/>
                <a:gd name="connsiteY2" fmla="*/ 1679738 h 2081931"/>
                <a:gd name="connsiteX3" fmla="*/ 288290 w 1724911"/>
                <a:gd name="connsiteY3" fmla="*/ 776768 h 2081931"/>
                <a:gd name="connsiteX4" fmla="*/ 0 w 1724911"/>
                <a:gd name="connsiteY4" fmla="*/ 1289848 h 2081931"/>
                <a:gd name="connsiteX0" fmla="*/ 1724660 w 1724660"/>
                <a:gd name="connsiteY0" fmla="*/ 0 h 2062083"/>
                <a:gd name="connsiteX1" fmla="*/ 1463040 w 1724660"/>
                <a:gd name="connsiteY1" fmla="*/ 1964690 h 2062083"/>
                <a:gd name="connsiteX2" fmla="*/ 1112520 w 1724660"/>
                <a:gd name="connsiteY2" fmla="*/ 1659890 h 2062083"/>
                <a:gd name="connsiteX3" fmla="*/ 288290 w 1724660"/>
                <a:gd name="connsiteY3" fmla="*/ 756920 h 2062083"/>
                <a:gd name="connsiteX4" fmla="*/ 0 w 1724660"/>
                <a:gd name="connsiteY4" fmla="*/ 1270000 h 2062083"/>
                <a:gd name="connsiteX0" fmla="*/ 1724660 w 1724660"/>
                <a:gd name="connsiteY0" fmla="*/ 0 h 1659890"/>
                <a:gd name="connsiteX1" fmla="*/ 1112520 w 1724660"/>
                <a:gd name="connsiteY1" fmla="*/ 1659890 h 1659890"/>
                <a:gd name="connsiteX2" fmla="*/ 288290 w 1724660"/>
                <a:gd name="connsiteY2" fmla="*/ 756920 h 1659890"/>
                <a:gd name="connsiteX3" fmla="*/ 0 w 1724660"/>
                <a:gd name="connsiteY3" fmla="*/ 1270000 h 1659890"/>
                <a:gd name="connsiteX0" fmla="*/ 1724660 w 1724660"/>
                <a:gd name="connsiteY0" fmla="*/ 0 h 1270000"/>
                <a:gd name="connsiteX1" fmla="*/ 288290 w 1724660"/>
                <a:gd name="connsiteY1" fmla="*/ 756920 h 1270000"/>
                <a:gd name="connsiteX2" fmla="*/ 0 w 1724660"/>
                <a:gd name="connsiteY2" fmla="*/ 1270000 h 1270000"/>
                <a:gd name="connsiteX0" fmla="*/ 1724660 w 1724660"/>
                <a:gd name="connsiteY0" fmla="*/ 0 h 1270000"/>
                <a:gd name="connsiteX1" fmla="*/ 256540 w 1724660"/>
                <a:gd name="connsiteY1" fmla="*/ 782320 h 1270000"/>
                <a:gd name="connsiteX2" fmla="*/ 0 w 1724660"/>
                <a:gd name="connsiteY2" fmla="*/ 1270000 h 1270000"/>
                <a:gd name="connsiteX0" fmla="*/ 1724660 w 1724660"/>
                <a:gd name="connsiteY0" fmla="*/ 0 h 1270000"/>
                <a:gd name="connsiteX1" fmla="*/ 256540 w 1724660"/>
                <a:gd name="connsiteY1" fmla="*/ 82677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611 h 1270611"/>
                <a:gd name="connsiteX1" fmla="*/ 307340 w 1724660"/>
                <a:gd name="connsiteY1" fmla="*/ 605131 h 1270611"/>
                <a:gd name="connsiteX2" fmla="*/ 0 w 1724660"/>
                <a:gd name="connsiteY2" fmla="*/ 1270611 h 1270611"/>
                <a:gd name="connsiteX0" fmla="*/ 1724660 w 1724660"/>
                <a:gd name="connsiteY0" fmla="*/ 0 h 1270000"/>
                <a:gd name="connsiteX1" fmla="*/ 946432 w 1724660"/>
                <a:gd name="connsiteY1" fmla="*/ 515976 h 1270000"/>
                <a:gd name="connsiteX2" fmla="*/ 307340 w 1724660"/>
                <a:gd name="connsiteY2" fmla="*/ 604520 h 1270000"/>
                <a:gd name="connsiteX3" fmla="*/ 0 w 1724660"/>
                <a:gd name="connsiteY3" fmla="*/ 1270000 h 1270000"/>
                <a:gd name="connsiteX0" fmla="*/ 1724660 w 1724660"/>
                <a:gd name="connsiteY0" fmla="*/ 0 h 1270000"/>
                <a:gd name="connsiteX1" fmla="*/ 946432 w 1724660"/>
                <a:gd name="connsiteY1" fmla="*/ 515976 h 1270000"/>
                <a:gd name="connsiteX2" fmla="*/ 307340 w 1724660"/>
                <a:gd name="connsiteY2" fmla="*/ 604520 h 1270000"/>
                <a:gd name="connsiteX3" fmla="*/ 0 w 1724660"/>
                <a:gd name="connsiteY3" fmla="*/ 1270000 h 1270000"/>
                <a:gd name="connsiteX0" fmla="*/ 1724660 w 1724660"/>
                <a:gd name="connsiteY0" fmla="*/ 0 h 1270000"/>
                <a:gd name="connsiteX1" fmla="*/ 94643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778 w 1724778"/>
                <a:gd name="connsiteY0" fmla="*/ 0 h 1270000"/>
                <a:gd name="connsiteX1" fmla="*/ 1228490 w 1724778"/>
                <a:gd name="connsiteY1" fmla="*/ 515976 h 1270000"/>
                <a:gd name="connsiteX2" fmla="*/ 147438 w 1724778"/>
                <a:gd name="connsiteY2" fmla="*/ 711200 h 1270000"/>
                <a:gd name="connsiteX3" fmla="*/ 118 w 1724778"/>
                <a:gd name="connsiteY3" fmla="*/ 1270000 h 1270000"/>
                <a:gd name="connsiteX0" fmla="*/ 1724778 w 1724778"/>
                <a:gd name="connsiteY0" fmla="*/ 0 h 1270000"/>
                <a:gd name="connsiteX1" fmla="*/ 1228490 w 1724778"/>
                <a:gd name="connsiteY1" fmla="*/ 599796 h 1270000"/>
                <a:gd name="connsiteX2" fmla="*/ 147438 w 1724778"/>
                <a:gd name="connsiteY2" fmla="*/ 711200 h 1270000"/>
                <a:gd name="connsiteX3" fmla="*/ 118 w 1724778"/>
                <a:gd name="connsiteY3" fmla="*/ 1270000 h 1270000"/>
                <a:gd name="connsiteX0" fmla="*/ 1729438 w 1729438"/>
                <a:gd name="connsiteY0" fmla="*/ 0 h 1270000"/>
                <a:gd name="connsiteX1" fmla="*/ 1332210 w 1729438"/>
                <a:gd name="connsiteY1" fmla="*/ 584556 h 1270000"/>
                <a:gd name="connsiteX2" fmla="*/ 152098 w 1729438"/>
                <a:gd name="connsiteY2" fmla="*/ 711200 h 1270000"/>
                <a:gd name="connsiteX3" fmla="*/ 4778 w 1729438"/>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729438" h="1270000">
                  <a:moveTo>
                    <a:pt x="1729438" y="0"/>
                  </a:moveTo>
                  <a:cubicBezTo>
                    <a:pt x="1315253" y="7256"/>
                    <a:pt x="1553190" y="384743"/>
                    <a:pt x="1332210" y="584556"/>
                  </a:cubicBezTo>
                  <a:cubicBezTo>
                    <a:pt x="1095990" y="685309"/>
                    <a:pt x="373337" y="596959"/>
                    <a:pt x="152098" y="711200"/>
                  </a:cubicBezTo>
                  <a:cubicBezTo>
                    <a:pt x="-69141" y="825441"/>
                    <a:pt x="21288" y="833120"/>
                    <a:pt x="4778" y="1270000"/>
                  </a:cubicBezTo>
                </a:path>
              </a:pathLst>
            </a:custGeom>
            <a:noFill/>
            <a:ln w="3810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1542804" y="3719348"/>
              <a:ext cx="1972310" cy="449626"/>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 name="connsiteX0" fmla="*/ 1546870 w 1548432"/>
                <a:gd name="connsiteY0" fmla="*/ 1440189 h 1440189"/>
                <a:gd name="connsiteX1" fmla="*/ 1463050 w 1548432"/>
                <a:gd name="connsiteY1" fmla="*/ 1112529 h 1440189"/>
                <a:gd name="connsiteX2" fmla="*/ 1112530 w 1548432"/>
                <a:gd name="connsiteY2" fmla="*/ 807729 h 1440189"/>
                <a:gd name="connsiteX3" fmla="*/ 830590 w 1548432"/>
                <a:gd name="connsiteY3" fmla="*/ 434349 h 1440189"/>
                <a:gd name="connsiteX4" fmla="*/ 624850 w 1548432"/>
                <a:gd name="connsiteY4" fmla="*/ 9 h 1440189"/>
                <a:gd name="connsiteX5" fmla="*/ 10 w 1548432"/>
                <a:gd name="connsiteY5" fmla="*/ 417839 h 1440189"/>
                <a:gd name="connsiteX0" fmla="*/ 1546860 w 1548422"/>
                <a:gd name="connsiteY0" fmla="*/ 1440958 h 1440958"/>
                <a:gd name="connsiteX1" fmla="*/ 1463040 w 1548422"/>
                <a:gd name="connsiteY1" fmla="*/ 1113298 h 1440958"/>
                <a:gd name="connsiteX2" fmla="*/ 1112520 w 1548422"/>
                <a:gd name="connsiteY2" fmla="*/ 808498 h 1440958"/>
                <a:gd name="connsiteX3" fmla="*/ 830580 w 1548422"/>
                <a:gd name="connsiteY3" fmla="*/ 435118 h 1440958"/>
                <a:gd name="connsiteX4" fmla="*/ 624840 w 1548422"/>
                <a:gd name="connsiteY4" fmla="*/ 778 h 1440958"/>
                <a:gd name="connsiteX5" fmla="*/ 0 w 1548422"/>
                <a:gd name="connsiteY5" fmla="*/ 418608 h 1440958"/>
                <a:gd name="connsiteX0" fmla="*/ 1546860 w 1548422"/>
                <a:gd name="connsiteY0" fmla="*/ 1535498 h 1535498"/>
                <a:gd name="connsiteX1" fmla="*/ 1463040 w 1548422"/>
                <a:gd name="connsiteY1" fmla="*/ 1207838 h 1535498"/>
                <a:gd name="connsiteX2" fmla="*/ 1112520 w 1548422"/>
                <a:gd name="connsiteY2" fmla="*/ 903038 h 1535498"/>
                <a:gd name="connsiteX3" fmla="*/ 830580 w 1548422"/>
                <a:gd name="connsiteY3" fmla="*/ 529658 h 1535498"/>
                <a:gd name="connsiteX4" fmla="*/ 288290 w 1548422"/>
                <a:gd name="connsiteY4" fmla="*/ 68 h 1535498"/>
                <a:gd name="connsiteX5" fmla="*/ 0 w 1548422"/>
                <a:gd name="connsiteY5" fmla="*/ 513148 h 1535498"/>
                <a:gd name="connsiteX0" fmla="*/ 1546860 w 1548422"/>
                <a:gd name="connsiteY0" fmla="*/ 1604646 h 1604646"/>
                <a:gd name="connsiteX1" fmla="*/ 1463040 w 1548422"/>
                <a:gd name="connsiteY1" fmla="*/ 1276986 h 1604646"/>
                <a:gd name="connsiteX2" fmla="*/ 1112520 w 1548422"/>
                <a:gd name="connsiteY2" fmla="*/ 972186 h 1604646"/>
                <a:gd name="connsiteX3" fmla="*/ 887730 w 1548422"/>
                <a:gd name="connsiteY3" fmla="*/ 103506 h 1604646"/>
                <a:gd name="connsiteX4" fmla="*/ 288290 w 1548422"/>
                <a:gd name="connsiteY4" fmla="*/ 69216 h 1604646"/>
                <a:gd name="connsiteX5" fmla="*/ 0 w 1548422"/>
                <a:gd name="connsiteY5" fmla="*/ 582296 h 1604646"/>
                <a:gd name="connsiteX0" fmla="*/ 1546860 w 1548422"/>
                <a:gd name="connsiteY0" fmla="*/ 1535430 h 1535430"/>
                <a:gd name="connsiteX1" fmla="*/ 1463040 w 1548422"/>
                <a:gd name="connsiteY1" fmla="*/ 1207770 h 1535430"/>
                <a:gd name="connsiteX2" fmla="*/ 1112520 w 1548422"/>
                <a:gd name="connsiteY2" fmla="*/ 902970 h 1535430"/>
                <a:gd name="connsiteX3" fmla="*/ 288290 w 1548422"/>
                <a:gd name="connsiteY3" fmla="*/ 0 h 1535430"/>
                <a:gd name="connsiteX4" fmla="*/ 0 w 1548422"/>
                <a:gd name="connsiteY4" fmla="*/ 513080 h 1535430"/>
                <a:gd name="connsiteX0" fmla="*/ 1724660 w 1724911"/>
                <a:gd name="connsiteY0" fmla="*/ 19848 h 2081931"/>
                <a:gd name="connsiteX1" fmla="*/ 1463040 w 1724911"/>
                <a:gd name="connsiteY1" fmla="*/ 1984538 h 2081931"/>
                <a:gd name="connsiteX2" fmla="*/ 1112520 w 1724911"/>
                <a:gd name="connsiteY2" fmla="*/ 1679738 h 2081931"/>
                <a:gd name="connsiteX3" fmla="*/ 288290 w 1724911"/>
                <a:gd name="connsiteY3" fmla="*/ 776768 h 2081931"/>
                <a:gd name="connsiteX4" fmla="*/ 0 w 1724911"/>
                <a:gd name="connsiteY4" fmla="*/ 1289848 h 2081931"/>
                <a:gd name="connsiteX0" fmla="*/ 1724660 w 1724660"/>
                <a:gd name="connsiteY0" fmla="*/ 0 h 2062083"/>
                <a:gd name="connsiteX1" fmla="*/ 1463040 w 1724660"/>
                <a:gd name="connsiteY1" fmla="*/ 1964690 h 2062083"/>
                <a:gd name="connsiteX2" fmla="*/ 1112520 w 1724660"/>
                <a:gd name="connsiteY2" fmla="*/ 1659890 h 2062083"/>
                <a:gd name="connsiteX3" fmla="*/ 288290 w 1724660"/>
                <a:gd name="connsiteY3" fmla="*/ 756920 h 2062083"/>
                <a:gd name="connsiteX4" fmla="*/ 0 w 1724660"/>
                <a:gd name="connsiteY4" fmla="*/ 1270000 h 2062083"/>
                <a:gd name="connsiteX0" fmla="*/ 1724660 w 1724660"/>
                <a:gd name="connsiteY0" fmla="*/ 0 h 1659890"/>
                <a:gd name="connsiteX1" fmla="*/ 1112520 w 1724660"/>
                <a:gd name="connsiteY1" fmla="*/ 1659890 h 1659890"/>
                <a:gd name="connsiteX2" fmla="*/ 288290 w 1724660"/>
                <a:gd name="connsiteY2" fmla="*/ 756920 h 1659890"/>
                <a:gd name="connsiteX3" fmla="*/ 0 w 1724660"/>
                <a:gd name="connsiteY3" fmla="*/ 1270000 h 1659890"/>
                <a:gd name="connsiteX0" fmla="*/ 1724660 w 1724660"/>
                <a:gd name="connsiteY0" fmla="*/ 0 h 1270000"/>
                <a:gd name="connsiteX1" fmla="*/ 288290 w 1724660"/>
                <a:gd name="connsiteY1" fmla="*/ 756920 h 1270000"/>
                <a:gd name="connsiteX2" fmla="*/ 0 w 1724660"/>
                <a:gd name="connsiteY2" fmla="*/ 1270000 h 1270000"/>
                <a:gd name="connsiteX0" fmla="*/ 1724660 w 1724660"/>
                <a:gd name="connsiteY0" fmla="*/ 0 h 1270000"/>
                <a:gd name="connsiteX1" fmla="*/ 256540 w 1724660"/>
                <a:gd name="connsiteY1" fmla="*/ 782320 h 1270000"/>
                <a:gd name="connsiteX2" fmla="*/ 0 w 1724660"/>
                <a:gd name="connsiteY2" fmla="*/ 1270000 h 1270000"/>
                <a:gd name="connsiteX0" fmla="*/ 1724660 w 1724660"/>
                <a:gd name="connsiteY0" fmla="*/ 0 h 1270000"/>
                <a:gd name="connsiteX1" fmla="*/ 256540 w 1724660"/>
                <a:gd name="connsiteY1" fmla="*/ 82677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611 h 1270611"/>
                <a:gd name="connsiteX1" fmla="*/ 307340 w 1724660"/>
                <a:gd name="connsiteY1" fmla="*/ 605131 h 1270611"/>
                <a:gd name="connsiteX2" fmla="*/ 0 w 1724660"/>
                <a:gd name="connsiteY2" fmla="*/ 1270611 h 1270611"/>
                <a:gd name="connsiteX0" fmla="*/ 1972310 w 1972310"/>
                <a:gd name="connsiteY0" fmla="*/ 262917 h 675667"/>
                <a:gd name="connsiteX1" fmla="*/ 307340 w 1972310"/>
                <a:gd name="connsiteY1" fmla="*/ 10187 h 675667"/>
                <a:gd name="connsiteX2" fmla="*/ 0 w 1972310"/>
                <a:gd name="connsiteY2" fmla="*/ 675667 h 675667"/>
                <a:gd name="connsiteX0" fmla="*/ 1972310 w 1972310"/>
                <a:gd name="connsiteY0" fmla="*/ 262249 h 674999"/>
                <a:gd name="connsiteX1" fmla="*/ 307340 w 1972310"/>
                <a:gd name="connsiteY1" fmla="*/ 9519 h 674999"/>
                <a:gd name="connsiteX2" fmla="*/ 0 w 1972310"/>
                <a:gd name="connsiteY2" fmla="*/ 674999 h 674999"/>
                <a:gd name="connsiteX0" fmla="*/ 1972310 w 1972310"/>
                <a:gd name="connsiteY0" fmla="*/ 59399 h 472149"/>
                <a:gd name="connsiteX1" fmla="*/ 618490 w 1972310"/>
                <a:gd name="connsiteY1" fmla="*/ 22569 h 472149"/>
                <a:gd name="connsiteX2" fmla="*/ 0 w 1972310"/>
                <a:gd name="connsiteY2" fmla="*/ 472149 h 472149"/>
                <a:gd name="connsiteX0" fmla="*/ 1972310 w 1972310"/>
                <a:gd name="connsiteY0" fmla="*/ 36876 h 449626"/>
                <a:gd name="connsiteX1" fmla="*/ 618490 w 1972310"/>
                <a:gd name="connsiteY1" fmla="*/ 46 h 449626"/>
                <a:gd name="connsiteX2" fmla="*/ 0 w 1972310"/>
                <a:gd name="connsiteY2" fmla="*/ 449626 h 449626"/>
              </a:gdLst>
              <a:ahLst/>
              <a:cxnLst>
                <a:cxn ang="0">
                  <a:pos x="connsiteX0" y="connsiteY0"/>
                </a:cxn>
                <a:cxn ang="0">
                  <a:pos x="connsiteX1" y="connsiteY1"/>
                </a:cxn>
                <a:cxn ang="0">
                  <a:pos x="connsiteX2" y="connsiteY2"/>
                </a:cxn>
              </a:cxnLst>
              <a:rect l="l" t="t" r="r" b="b"/>
              <a:pathLst>
                <a:path w="1972310" h="449626">
                  <a:moveTo>
                    <a:pt x="1972310" y="36876"/>
                  </a:moveTo>
                  <a:lnTo>
                    <a:pt x="618490" y="46"/>
                  </a:lnTo>
                  <a:cubicBezTo>
                    <a:pt x="289772" y="-1012"/>
                    <a:pt x="16510" y="12746"/>
                    <a:pt x="0" y="449626"/>
                  </a:cubicBezTo>
                </a:path>
              </a:pathLst>
            </a:cu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1618075" y="4036707"/>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1377834" y="4031731"/>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1898297" y="3607216"/>
              <a:ext cx="1882775" cy="339178"/>
            </a:xfrm>
            <a:custGeom>
              <a:avLst/>
              <a:gdLst>
                <a:gd name="connsiteX0" fmla="*/ 1648122 w 1648122"/>
                <a:gd name="connsiteY0" fmla="*/ 178874 h 588449"/>
                <a:gd name="connsiteX1" fmla="*/ 1394122 w 1648122"/>
                <a:gd name="connsiteY1" fmla="*/ 318574 h 588449"/>
                <a:gd name="connsiteX2" fmla="*/ 727372 w 1648122"/>
                <a:gd name="connsiteY2" fmla="*/ 26474 h 588449"/>
                <a:gd name="connsiteX3" fmla="*/ 76497 w 1648122"/>
                <a:gd name="connsiteY3" fmla="*/ 77274 h 588449"/>
                <a:gd name="connsiteX4" fmla="*/ 38397 w 1648122"/>
                <a:gd name="connsiteY4" fmla="*/ 588449 h 588449"/>
                <a:gd name="connsiteX0" fmla="*/ 1634913 w 1634913"/>
                <a:gd name="connsiteY0" fmla="*/ 178874 h 588449"/>
                <a:gd name="connsiteX1" fmla="*/ 1380913 w 1634913"/>
                <a:gd name="connsiteY1" fmla="*/ 318574 h 588449"/>
                <a:gd name="connsiteX2" fmla="*/ 714163 w 1634913"/>
                <a:gd name="connsiteY2" fmla="*/ 26474 h 588449"/>
                <a:gd name="connsiteX3" fmla="*/ 63288 w 1634913"/>
                <a:gd name="connsiteY3" fmla="*/ 77274 h 588449"/>
                <a:gd name="connsiteX4" fmla="*/ 25188 w 1634913"/>
                <a:gd name="connsiteY4" fmla="*/ 588449 h 588449"/>
                <a:gd name="connsiteX0" fmla="*/ 1609728 w 1609728"/>
                <a:gd name="connsiteY0" fmla="*/ 204968 h 614543"/>
                <a:gd name="connsiteX1" fmla="*/ 1355728 w 1609728"/>
                <a:gd name="connsiteY1" fmla="*/ 344668 h 614543"/>
                <a:gd name="connsiteX2" fmla="*/ 688978 w 1609728"/>
                <a:gd name="connsiteY2" fmla="*/ 52568 h 614543"/>
                <a:gd name="connsiteX3" fmla="*/ 133353 w 1609728"/>
                <a:gd name="connsiteY3" fmla="*/ 55743 h 614543"/>
                <a:gd name="connsiteX4" fmla="*/ 3 w 1609728"/>
                <a:gd name="connsiteY4" fmla="*/ 614543 h 614543"/>
                <a:gd name="connsiteX0" fmla="*/ 1622426 w 1622426"/>
                <a:gd name="connsiteY0" fmla="*/ 205188 h 617938"/>
                <a:gd name="connsiteX1" fmla="*/ 1368426 w 1622426"/>
                <a:gd name="connsiteY1" fmla="*/ 344888 h 617938"/>
                <a:gd name="connsiteX2" fmla="*/ 701676 w 1622426"/>
                <a:gd name="connsiteY2" fmla="*/ 52788 h 617938"/>
                <a:gd name="connsiteX3" fmla="*/ 146051 w 1622426"/>
                <a:gd name="connsiteY3" fmla="*/ 55963 h 617938"/>
                <a:gd name="connsiteX4" fmla="*/ 1 w 1622426"/>
                <a:gd name="connsiteY4" fmla="*/ 617938 h 617938"/>
                <a:gd name="connsiteX0" fmla="*/ 1622426 w 1622426"/>
                <a:gd name="connsiteY0" fmla="*/ 192918 h 605668"/>
                <a:gd name="connsiteX1" fmla="*/ 1349376 w 1622426"/>
                <a:gd name="connsiteY1" fmla="*/ 69093 h 605668"/>
                <a:gd name="connsiteX2" fmla="*/ 701676 w 1622426"/>
                <a:gd name="connsiteY2" fmla="*/ 40518 h 605668"/>
                <a:gd name="connsiteX3" fmla="*/ 146051 w 1622426"/>
                <a:gd name="connsiteY3" fmla="*/ 43693 h 605668"/>
                <a:gd name="connsiteX4" fmla="*/ 1 w 162242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9119 h 605044"/>
                <a:gd name="connsiteX1" fmla="*/ 1203326 w 1641476"/>
                <a:gd name="connsiteY1" fmla="*/ 52594 h 605044"/>
                <a:gd name="connsiteX2" fmla="*/ 701676 w 1641476"/>
                <a:gd name="connsiteY2" fmla="*/ 39894 h 605044"/>
                <a:gd name="connsiteX3" fmla="*/ 146051 w 1641476"/>
                <a:gd name="connsiteY3" fmla="*/ 43069 h 605044"/>
                <a:gd name="connsiteX4" fmla="*/ 1 w 1641476"/>
                <a:gd name="connsiteY4"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203173 h 619098"/>
                <a:gd name="connsiteX1" fmla="*/ 831856 w 1641481"/>
                <a:gd name="connsiteY1" fmla="*/ 28548 h 619098"/>
                <a:gd name="connsiteX2" fmla="*/ 146056 w 1641481"/>
                <a:gd name="connsiteY2" fmla="*/ 57123 h 619098"/>
                <a:gd name="connsiteX3" fmla="*/ 6 w 1641481"/>
                <a:gd name="connsiteY3" fmla="*/ 619098 h 619098"/>
                <a:gd name="connsiteX0" fmla="*/ 1641481 w 1641481"/>
                <a:gd name="connsiteY0" fmla="*/ 223415 h 639340"/>
                <a:gd name="connsiteX1" fmla="*/ 838206 w 1641481"/>
                <a:gd name="connsiteY1" fmla="*/ 13865 h 639340"/>
                <a:gd name="connsiteX2" fmla="*/ 146056 w 1641481"/>
                <a:gd name="connsiteY2" fmla="*/ 77365 h 639340"/>
                <a:gd name="connsiteX3" fmla="*/ 6 w 1641481"/>
                <a:gd name="connsiteY3" fmla="*/ 639340 h 639340"/>
                <a:gd name="connsiteX0" fmla="*/ 1641480 w 1641480"/>
                <a:gd name="connsiteY0" fmla="*/ 151948 h 567873"/>
                <a:gd name="connsiteX1" fmla="*/ 806455 w 1641480"/>
                <a:gd name="connsiteY1" fmla="*/ 263073 h 567873"/>
                <a:gd name="connsiteX2" fmla="*/ 146055 w 1641480"/>
                <a:gd name="connsiteY2" fmla="*/ 5898 h 567873"/>
                <a:gd name="connsiteX3" fmla="*/ 5 w 1641480"/>
                <a:gd name="connsiteY3" fmla="*/ 567873 h 567873"/>
                <a:gd name="connsiteX0" fmla="*/ 1641480 w 1641480"/>
                <a:gd name="connsiteY0" fmla="*/ 151948 h 567873"/>
                <a:gd name="connsiteX1" fmla="*/ 806455 w 1641480"/>
                <a:gd name="connsiteY1" fmla="*/ 263073 h 567873"/>
                <a:gd name="connsiteX2" fmla="*/ 146055 w 1641480"/>
                <a:gd name="connsiteY2" fmla="*/ 5898 h 567873"/>
                <a:gd name="connsiteX3" fmla="*/ 5 w 1641480"/>
                <a:gd name="connsiteY3" fmla="*/ 567873 h 567873"/>
                <a:gd name="connsiteX0" fmla="*/ 1882775 w 1882775"/>
                <a:gd name="connsiteY0" fmla="*/ 151631 h 558031"/>
                <a:gd name="connsiteX1" fmla="*/ 1047750 w 1882775"/>
                <a:gd name="connsiteY1" fmla="*/ 262756 h 558031"/>
                <a:gd name="connsiteX2" fmla="*/ 387350 w 1882775"/>
                <a:gd name="connsiteY2" fmla="*/ 5581 h 558031"/>
                <a:gd name="connsiteX3" fmla="*/ 0 w 1882775"/>
                <a:gd name="connsiteY3" fmla="*/ 558031 h 558031"/>
                <a:gd name="connsiteX0" fmla="*/ 1882775 w 1882775"/>
                <a:gd name="connsiteY0" fmla="*/ 0 h 406400"/>
                <a:gd name="connsiteX1" fmla="*/ 1047750 w 1882775"/>
                <a:gd name="connsiteY1" fmla="*/ 111125 h 406400"/>
                <a:gd name="connsiteX2" fmla="*/ 260350 w 1882775"/>
                <a:gd name="connsiteY2" fmla="*/ 53975 h 406400"/>
                <a:gd name="connsiteX3" fmla="*/ 0 w 1882775"/>
                <a:gd name="connsiteY3" fmla="*/ 406400 h 406400"/>
                <a:gd name="connsiteX0" fmla="*/ 1883792 w 1883792"/>
                <a:gd name="connsiteY0" fmla="*/ 0 h 406400"/>
                <a:gd name="connsiteX1" fmla="*/ 1048767 w 1883792"/>
                <a:gd name="connsiteY1" fmla="*/ 111125 h 406400"/>
                <a:gd name="connsiteX2" fmla="*/ 153417 w 1883792"/>
                <a:gd name="connsiteY2" fmla="*/ 47625 h 406400"/>
                <a:gd name="connsiteX3" fmla="*/ 1017 w 1883792"/>
                <a:gd name="connsiteY3" fmla="*/ 406400 h 406400"/>
                <a:gd name="connsiteX0" fmla="*/ 1882786 w 1882786"/>
                <a:gd name="connsiteY0" fmla="*/ 0 h 406400"/>
                <a:gd name="connsiteX1" fmla="*/ 1047761 w 1882786"/>
                <a:gd name="connsiteY1" fmla="*/ 111125 h 406400"/>
                <a:gd name="connsiteX2" fmla="*/ 177811 w 1882786"/>
                <a:gd name="connsiteY2" fmla="*/ 53975 h 406400"/>
                <a:gd name="connsiteX3" fmla="*/ 11 w 1882786"/>
                <a:gd name="connsiteY3" fmla="*/ 406400 h 406400"/>
                <a:gd name="connsiteX0" fmla="*/ 1882783 w 1882783"/>
                <a:gd name="connsiteY0" fmla="*/ 0 h 406400"/>
                <a:gd name="connsiteX1" fmla="*/ 1031883 w 1882783"/>
                <a:gd name="connsiteY1" fmla="*/ 171450 h 406400"/>
                <a:gd name="connsiteX2" fmla="*/ 177808 w 1882783"/>
                <a:gd name="connsiteY2" fmla="*/ 53975 h 406400"/>
                <a:gd name="connsiteX3" fmla="*/ 8 w 1882783"/>
                <a:gd name="connsiteY3" fmla="*/ 406400 h 406400"/>
                <a:gd name="connsiteX0" fmla="*/ 1882795 w 1882795"/>
                <a:gd name="connsiteY0" fmla="*/ 0 h 406400"/>
                <a:gd name="connsiteX1" fmla="*/ 1031895 w 1882795"/>
                <a:gd name="connsiteY1" fmla="*/ 171450 h 406400"/>
                <a:gd name="connsiteX2" fmla="*/ 177820 w 1882795"/>
                <a:gd name="connsiteY2" fmla="*/ 53975 h 406400"/>
                <a:gd name="connsiteX3" fmla="*/ 20 w 1882795"/>
                <a:gd name="connsiteY3" fmla="*/ 406400 h 406400"/>
                <a:gd name="connsiteX0" fmla="*/ 1882782 w 1882782"/>
                <a:gd name="connsiteY0" fmla="*/ 0 h 406400"/>
                <a:gd name="connsiteX1" fmla="*/ 1024262 w 1882782"/>
                <a:gd name="connsiteY1" fmla="*/ 95250 h 406400"/>
                <a:gd name="connsiteX2" fmla="*/ 177807 w 1882782"/>
                <a:gd name="connsiteY2" fmla="*/ 53975 h 406400"/>
                <a:gd name="connsiteX3" fmla="*/ 7 w 1882782"/>
                <a:gd name="connsiteY3" fmla="*/ 406400 h 406400"/>
                <a:gd name="connsiteX0" fmla="*/ 1882782 w 1882782"/>
                <a:gd name="connsiteY0" fmla="*/ 0 h 190500"/>
                <a:gd name="connsiteX1" fmla="*/ 1024262 w 1882782"/>
                <a:gd name="connsiteY1" fmla="*/ 95250 h 190500"/>
                <a:gd name="connsiteX2" fmla="*/ 177807 w 1882782"/>
                <a:gd name="connsiteY2" fmla="*/ 53975 h 190500"/>
                <a:gd name="connsiteX3" fmla="*/ 7 w 1882782"/>
                <a:gd name="connsiteY3" fmla="*/ 190500 h 190500"/>
                <a:gd name="connsiteX0" fmla="*/ 1882777 w 1882777"/>
                <a:gd name="connsiteY0" fmla="*/ 105678 h 296178"/>
                <a:gd name="connsiteX1" fmla="*/ 1024257 w 1882777"/>
                <a:gd name="connsiteY1" fmla="*/ 200928 h 296178"/>
                <a:gd name="connsiteX2" fmla="*/ 196852 w 1882777"/>
                <a:gd name="connsiteY2" fmla="*/ 903 h 296178"/>
                <a:gd name="connsiteX3" fmla="*/ 2 w 1882777"/>
                <a:gd name="connsiteY3" fmla="*/ 296178 h 296178"/>
                <a:gd name="connsiteX0" fmla="*/ 1882777 w 1882777"/>
                <a:gd name="connsiteY0" fmla="*/ 120082 h 310582"/>
                <a:gd name="connsiteX1" fmla="*/ 1024257 w 1882777"/>
                <a:gd name="connsiteY1" fmla="*/ 50232 h 310582"/>
                <a:gd name="connsiteX2" fmla="*/ 196852 w 1882777"/>
                <a:gd name="connsiteY2" fmla="*/ 15307 h 310582"/>
                <a:gd name="connsiteX3" fmla="*/ 2 w 1882777"/>
                <a:gd name="connsiteY3" fmla="*/ 310582 h 310582"/>
                <a:gd name="connsiteX0" fmla="*/ 1884121 w 1884121"/>
                <a:gd name="connsiteY0" fmla="*/ 148447 h 338947"/>
                <a:gd name="connsiteX1" fmla="*/ 1025601 w 1884121"/>
                <a:gd name="connsiteY1" fmla="*/ 78597 h 338947"/>
                <a:gd name="connsiteX2" fmla="*/ 147396 w 1884121"/>
                <a:gd name="connsiteY2" fmla="*/ 11922 h 338947"/>
                <a:gd name="connsiteX3" fmla="*/ 1346 w 1884121"/>
                <a:gd name="connsiteY3" fmla="*/ 338947 h 338947"/>
                <a:gd name="connsiteX0" fmla="*/ 1882776 w 1882776"/>
                <a:gd name="connsiteY0" fmla="*/ 162020 h 352520"/>
                <a:gd name="connsiteX1" fmla="*/ 1024256 w 1882776"/>
                <a:gd name="connsiteY1" fmla="*/ 92170 h 352520"/>
                <a:gd name="connsiteX2" fmla="*/ 146051 w 1882776"/>
                <a:gd name="connsiteY2" fmla="*/ 25495 h 352520"/>
                <a:gd name="connsiteX3" fmla="*/ 1 w 1882776"/>
                <a:gd name="connsiteY3" fmla="*/ 352520 h 352520"/>
                <a:gd name="connsiteX0" fmla="*/ 1882776 w 1882776"/>
                <a:gd name="connsiteY0" fmla="*/ 151757 h 342257"/>
                <a:gd name="connsiteX1" fmla="*/ 1024256 w 1882776"/>
                <a:gd name="connsiteY1" fmla="*/ 81907 h 342257"/>
                <a:gd name="connsiteX2" fmla="*/ 146051 w 1882776"/>
                <a:gd name="connsiteY2" fmla="*/ 15232 h 342257"/>
                <a:gd name="connsiteX3" fmla="*/ 1 w 1882776"/>
                <a:gd name="connsiteY3" fmla="*/ 342257 h 342257"/>
                <a:gd name="connsiteX0" fmla="*/ 1884974 w 1884974"/>
                <a:gd name="connsiteY0" fmla="*/ 154909 h 345409"/>
                <a:gd name="connsiteX1" fmla="*/ 1064554 w 1884974"/>
                <a:gd name="connsiteY1" fmla="*/ 53309 h 345409"/>
                <a:gd name="connsiteX2" fmla="*/ 148249 w 1884974"/>
                <a:gd name="connsiteY2" fmla="*/ 18384 h 345409"/>
                <a:gd name="connsiteX3" fmla="*/ 2199 w 1884974"/>
                <a:gd name="connsiteY3" fmla="*/ 345409 h 345409"/>
                <a:gd name="connsiteX0" fmla="*/ 1884974 w 1884974"/>
                <a:gd name="connsiteY0" fmla="*/ 159811 h 350311"/>
                <a:gd name="connsiteX1" fmla="*/ 1064554 w 1884974"/>
                <a:gd name="connsiteY1" fmla="*/ 58211 h 350311"/>
                <a:gd name="connsiteX2" fmla="*/ 148249 w 1884974"/>
                <a:gd name="connsiteY2" fmla="*/ 23286 h 350311"/>
                <a:gd name="connsiteX3" fmla="*/ 2199 w 1884974"/>
                <a:gd name="connsiteY3" fmla="*/ 350311 h 350311"/>
                <a:gd name="connsiteX0" fmla="*/ 1882791 w 1882791"/>
                <a:gd name="connsiteY0" fmla="*/ 154910 h 345410"/>
                <a:gd name="connsiteX1" fmla="*/ 1062371 w 1882791"/>
                <a:gd name="connsiteY1" fmla="*/ 53310 h 345410"/>
                <a:gd name="connsiteX2" fmla="*/ 177816 w 1882791"/>
                <a:gd name="connsiteY2" fmla="*/ 18385 h 345410"/>
                <a:gd name="connsiteX3" fmla="*/ 16 w 1882791"/>
                <a:gd name="connsiteY3" fmla="*/ 345410 h 345410"/>
                <a:gd name="connsiteX0" fmla="*/ 1882775 w 1882775"/>
                <a:gd name="connsiteY0" fmla="*/ 154910 h 345410"/>
                <a:gd name="connsiteX1" fmla="*/ 1062355 w 1882775"/>
                <a:gd name="connsiteY1" fmla="*/ 53310 h 345410"/>
                <a:gd name="connsiteX2" fmla="*/ 177800 w 1882775"/>
                <a:gd name="connsiteY2" fmla="*/ 18385 h 345410"/>
                <a:gd name="connsiteX3" fmla="*/ 0 w 1882775"/>
                <a:gd name="connsiteY3" fmla="*/ 345410 h 345410"/>
                <a:gd name="connsiteX0" fmla="*/ 1882775 w 1882775"/>
                <a:gd name="connsiteY0" fmla="*/ 154910 h 345410"/>
                <a:gd name="connsiteX1" fmla="*/ 1062355 w 1882775"/>
                <a:gd name="connsiteY1" fmla="*/ 53310 h 345410"/>
                <a:gd name="connsiteX2" fmla="*/ 215900 w 1882775"/>
                <a:gd name="connsiteY2" fmla="*/ 18385 h 345410"/>
                <a:gd name="connsiteX3" fmla="*/ 0 w 1882775"/>
                <a:gd name="connsiteY3" fmla="*/ 345410 h 345410"/>
                <a:gd name="connsiteX0" fmla="*/ 1882775 w 1882775"/>
                <a:gd name="connsiteY0" fmla="*/ 144265 h 334765"/>
                <a:gd name="connsiteX1" fmla="*/ 1043305 w 1882775"/>
                <a:gd name="connsiteY1" fmla="*/ 106165 h 334765"/>
                <a:gd name="connsiteX2" fmla="*/ 215900 w 1882775"/>
                <a:gd name="connsiteY2" fmla="*/ 7740 h 334765"/>
                <a:gd name="connsiteX3" fmla="*/ 0 w 1882775"/>
                <a:gd name="connsiteY3" fmla="*/ 334765 h 334765"/>
                <a:gd name="connsiteX0" fmla="*/ 1882775 w 1882775"/>
                <a:gd name="connsiteY0" fmla="*/ 148678 h 339178"/>
                <a:gd name="connsiteX1" fmla="*/ 1043305 w 1882775"/>
                <a:gd name="connsiteY1" fmla="*/ 110578 h 339178"/>
                <a:gd name="connsiteX2" fmla="*/ 215900 w 1882775"/>
                <a:gd name="connsiteY2" fmla="*/ 12153 h 339178"/>
                <a:gd name="connsiteX3" fmla="*/ 0 w 1882775"/>
                <a:gd name="connsiteY3" fmla="*/ 339178 h 339178"/>
              </a:gdLst>
              <a:ahLst/>
              <a:cxnLst>
                <a:cxn ang="0">
                  <a:pos x="connsiteX0" y="connsiteY0"/>
                </a:cxn>
                <a:cxn ang="0">
                  <a:pos x="connsiteX1" y="connsiteY1"/>
                </a:cxn>
                <a:cxn ang="0">
                  <a:pos x="connsiteX2" y="connsiteY2"/>
                </a:cxn>
                <a:cxn ang="0">
                  <a:pos x="connsiteX3" y="connsiteY3"/>
                </a:cxn>
              </a:cxnLst>
              <a:rect l="l" t="t" r="r" b="b"/>
              <a:pathLst>
                <a:path w="1882775" h="339178">
                  <a:moveTo>
                    <a:pt x="1882775" y="148678"/>
                  </a:moveTo>
                  <a:cubicBezTo>
                    <a:pt x="1702859" y="346190"/>
                    <a:pt x="1346518" y="190482"/>
                    <a:pt x="1043305" y="110578"/>
                  </a:cubicBezTo>
                  <a:cubicBezTo>
                    <a:pt x="740092" y="30674"/>
                    <a:pt x="389784" y="-25947"/>
                    <a:pt x="215900" y="12153"/>
                  </a:cubicBezTo>
                  <a:cubicBezTo>
                    <a:pt x="42016" y="50253"/>
                    <a:pt x="12435" y="108197"/>
                    <a:pt x="0" y="339178"/>
                  </a:cubicBezTo>
                </a:path>
              </a:pathLst>
            </a:custGeom>
            <a:noFill/>
            <a:ln w="38100">
              <a:solidFill>
                <a:srgbClr val="CC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019259" y="3591795"/>
              <a:ext cx="1635167" cy="348382"/>
            </a:xfrm>
            <a:custGeom>
              <a:avLst/>
              <a:gdLst>
                <a:gd name="connsiteX0" fmla="*/ 1648122 w 1648122"/>
                <a:gd name="connsiteY0" fmla="*/ 178874 h 588449"/>
                <a:gd name="connsiteX1" fmla="*/ 1394122 w 1648122"/>
                <a:gd name="connsiteY1" fmla="*/ 318574 h 588449"/>
                <a:gd name="connsiteX2" fmla="*/ 727372 w 1648122"/>
                <a:gd name="connsiteY2" fmla="*/ 26474 h 588449"/>
                <a:gd name="connsiteX3" fmla="*/ 76497 w 1648122"/>
                <a:gd name="connsiteY3" fmla="*/ 77274 h 588449"/>
                <a:gd name="connsiteX4" fmla="*/ 38397 w 1648122"/>
                <a:gd name="connsiteY4" fmla="*/ 588449 h 588449"/>
                <a:gd name="connsiteX0" fmla="*/ 1634913 w 1634913"/>
                <a:gd name="connsiteY0" fmla="*/ 178874 h 588449"/>
                <a:gd name="connsiteX1" fmla="*/ 1380913 w 1634913"/>
                <a:gd name="connsiteY1" fmla="*/ 318574 h 588449"/>
                <a:gd name="connsiteX2" fmla="*/ 714163 w 1634913"/>
                <a:gd name="connsiteY2" fmla="*/ 26474 h 588449"/>
                <a:gd name="connsiteX3" fmla="*/ 63288 w 1634913"/>
                <a:gd name="connsiteY3" fmla="*/ 77274 h 588449"/>
                <a:gd name="connsiteX4" fmla="*/ 25188 w 1634913"/>
                <a:gd name="connsiteY4" fmla="*/ 588449 h 588449"/>
                <a:gd name="connsiteX0" fmla="*/ 1609728 w 1609728"/>
                <a:gd name="connsiteY0" fmla="*/ 204968 h 614543"/>
                <a:gd name="connsiteX1" fmla="*/ 1355728 w 1609728"/>
                <a:gd name="connsiteY1" fmla="*/ 344668 h 614543"/>
                <a:gd name="connsiteX2" fmla="*/ 688978 w 1609728"/>
                <a:gd name="connsiteY2" fmla="*/ 52568 h 614543"/>
                <a:gd name="connsiteX3" fmla="*/ 133353 w 1609728"/>
                <a:gd name="connsiteY3" fmla="*/ 55743 h 614543"/>
                <a:gd name="connsiteX4" fmla="*/ 3 w 1609728"/>
                <a:gd name="connsiteY4" fmla="*/ 614543 h 614543"/>
                <a:gd name="connsiteX0" fmla="*/ 1622426 w 1622426"/>
                <a:gd name="connsiteY0" fmla="*/ 205188 h 617938"/>
                <a:gd name="connsiteX1" fmla="*/ 1368426 w 1622426"/>
                <a:gd name="connsiteY1" fmla="*/ 344888 h 617938"/>
                <a:gd name="connsiteX2" fmla="*/ 701676 w 1622426"/>
                <a:gd name="connsiteY2" fmla="*/ 52788 h 617938"/>
                <a:gd name="connsiteX3" fmla="*/ 146051 w 1622426"/>
                <a:gd name="connsiteY3" fmla="*/ 55963 h 617938"/>
                <a:gd name="connsiteX4" fmla="*/ 1 w 1622426"/>
                <a:gd name="connsiteY4" fmla="*/ 617938 h 617938"/>
                <a:gd name="connsiteX0" fmla="*/ 1622426 w 1622426"/>
                <a:gd name="connsiteY0" fmla="*/ 192918 h 605668"/>
                <a:gd name="connsiteX1" fmla="*/ 1349376 w 1622426"/>
                <a:gd name="connsiteY1" fmla="*/ 69093 h 605668"/>
                <a:gd name="connsiteX2" fmla="*/ 701676 w 1622426"/>
                <a:gd name="connsiteY2" fmla="*/ 40518 h 605668"/>
                <a:gd name="connsiteX3" fmla="*/ 146051 w 1622426"/>
                <a:gd name="connsiteY3" fmla="*/ 43693 h 605668"/>
                <a:gd name="connsiteX4" fmla="*/ 1 w 162242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9119 h 605044"/>
                <a:gd name="connsiteX1" fmla="*/ 1203326 w 1641476"/>
                <a:gd name="connsiteY1" fmla="*/ 52594 h 605044"/>
                <a:gd name="connsiteX2" fmla="*/ 701676 w 1641476"/>
                <a:gd name="connsiteY2" fmla="*/ 39894 h 605044"/>
                <a:gd name="connsiteX3" fmla="*/ 146051 w 1641476"/>
                <a:gd name="connsiteY3" fmla="*/ 43069 h 605044"/>
                <a:gd name="connsiteX4" fmla="*/ 1 w 1641476"/>
                <a:gd name="connsiteY4"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203173 h 619098"/>
                <a:gd name="connsiteX1" fmla="*/ 831856 w 1641481"/>
                <a:gd name="connsiteY1" fmla="*/ 28548 h 619098"/>
                <a:gd name="connsiteX2" fmla="*/ 146056 w 1641481"/>
                <a:gd name="connsiteY2" fmla="*/ 57123 h 619098"/>
                <a:gd name="connsiteX3" fmla="*/ 6 w 1641481"/>
                <a:gd name="connsiteY3" fmla="*/ 619098 h 619098"/>
                <a:gd name="connsiteX0" fmla="*/ 1641481 w 1641481"/>
                <a:gd name="connsiteY0" fmla="*/ 223415 h 639340"/>
                <a:gd name="connsiteX1" fmla="*/ 838206 w 1641481"/>
                <a:gd name="connsiteY1" fmla="*/ 13865 h 639340"/>
                <a:gd name="connsiteX2" fmla="*/ 146056 w 1641481"/>
                <a:gd name="connsiteY2" fmla="*/ 77365 h 639340"/>
                <a:gd name="connsiteX3" fmla="*/ 6 w 1641481"/>
                <a:gd name="connsiteY3" fmla="*/ 639340 h 639340"/>
                <a:gd name="connsiteX0" fmla="*/ 1649189 w 1649189"/>
                <a:gd name="connsiteY0" fmla="*/ 214623 h 630548"/>
                <a:gd name="connsiteX1" fmla="*/ 845914 w 1649189"/>
                <a:gd name="connsiteY1" fmla="*/ 5073 h 630548"/>
                <a:gd name="connsiteX2" fmla="*/ 100424 w 1649189"/>
                <a:gd name="connsiteY2" fmla="*/ 114293 h 630548"/>
                <a:gd name="connsiteX3" fmla="*/ 7714 w 1649189"/>
                <a:gd name="connsiteY3" fmla="*/ 630548 h 630548"/>
                <a:gd name="connsiteX0" fmla="*/ 1648465 w 1648465"/>
                <a:gd name="connsiteY0" fmla="*/ 157507 h 573432"/>
                <a:gd name="connsiteX1" fmla="*/ 829950 w 1648465"/>
                <a:gd name="connsiteY1" fmla="*/ 24157 h 573432"/>
                <a:gd name="connsiteX2" fmla="*/ 99700 w 1648465"/>
                <a:gd name="connsiteY2" fmla="*/ 57177 h 573432"/>
                <a:gd name="connsiteX3" fmla="*/ 6990 w 1648465"/>
                <a:gd name="connsiteY3" fmla="*/ 573432 h 573432"/>
                <a:gd name="connsiteX0" fmla="*/ 1648465 w 1648465"/>
                <a:gd name="connsiteY0" fmla="*/ 139892 h 555817"/>
                <a:gd name="connsiteX1" fmla="*/ 829950 w 1648465"/>
                <a:gd name="connsiteY1" fmla="*/ 6542 h 555817"/>
                <a:gd name="connsiteX2" fmla="*/ 99700 w 1648465"/>
                <a:gd name="connsiteY2" fmla="*/ 77662 h 555817"/>
                <a:gd name="connsiteX3" fmla="*/ 6990 w 1648465"/>
                <a:gd name="connsiteY3" fmla="*/ 555817 h 555817"/>
                <a:gd name="connsiteX0" fmla="*/ 1641477 w 1641477"/>
                <a:gd name="connsiteY0" fmla="*/ 157506 h 573431"/>
                <a:gd name="connsiteX1" fmla="*/ 822962 w 1641477"/>
                <a:gd name="connsiteY1" fmla="*/ 24156 h 573431"/>
                <a:gd name="connsiteX2" fmla="*/ 168912 w 1641477"/>
                <a:gd name="connsiteY2" fmla="*/ 57176 h 573431"/>
                <a:gd name="connsiteX3" fmla="*/ 2 w 1641477"/>
                <a:gd name="connsiteY3" fmla="*/ 573431 h 573431"/>
                <a:gd name="connsiteX0" fmla="*/ 1641477 w 1641477"/>
                <a:gd name="connsiteY0" fmla="*/ 149309 h 431884"/>
                <a:gd name="connsiteX1" fmla="*/ 822962 w 1641477"/>
                <a:gd name="connsiteY1" fmla="*/ 15959 h 431884"/>
                <a:gd name="connsiteX2" fmla="*/ 168912 w 1641477"/>
                <a:gd name="connsiteY2" fmla="*/ 48979 h 431884"/>
                <a:gd name="connsiteX3" fmla="*/ 2 w 1641477"/>
                <a:gd name="connsiteY3" fmla="*/ 431884 h 431884"/>
                <a:gd name="connsiteX0" fmla="*/ 1641476 w 1641476"/>
                <a:gd name="connsiteY0" fmla="*/ 139356 h 421931"/>
                <a:gd name="connsiteX1" fmla="*/ 822961 w 1641476"/>
                <a:gd name="connsiteY1" fmla="*/ 6006 h 421931"/>
                <a:gd name="connsiteX2" fmla="*/ 219711 w 1641476"/>
                <a:gd name="connsiteY2" fmla="*/ 64426 h 421931"/>
                <a:gd name="connsiteX3" fmla="*/ 1 w 1641476"/>
                <a:gd name="connsiteY3" fmla="*/ 421931 h 421931"/>
                <a:gd name="connsiteX0" fmla="*/ 1635126 w 1635126"/>
                <a:gd name="connsiteY0" fmla="*/ 137310 h 330985"/>
                <a:gd name="connsiteX1" fmla="*/ 816611 w 1635126"/>
                <a:gd name="connsiteY1" fmla="*/ 3960 h 330985"/>
                <a:gd name="connsiteX2" fmla="*/ 213361 w 1635126"/>
                <a:gd name="connsiteY2" fmla="*/ 62380 h 330985"/>
                <a:gd name="connsiteX3" fmla="*/ 1 w 1635126"/>
                <a:gd name="connsiteY3" fmla="*/ 330985 h 330985"/>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5979 h 329654"/>
                <a:gd name="connsiteX1" fmla="*/ 816611 w 1635126"/>
                <a:gd name="connsiteY1" fmla="*/ 2629 h 329654"/>
                <a:gd name="connsiteX2" fmla="*/ 168911 w 1635126"/>
                <a:gd name="connsiteY2" fmla="*/ 54699 h 329654"/>
                <a:gd name="connsiteX3" fmla="*/ 1 w 1635126"/>
                <a:gd name="connsiteY3" fmla="*/ 329654 h 329654"/>
                <a:gd name="connsiteX0" fmla="*/ 1635126 w 1635126"/>
                <a:gd name="connsiteY0" fmla="*/ 136223 h 329898"/>
                <a:gd name="connsiteX1" fmla="*/ 816611 w 1635126"/>
                <a:gd name="connsiteY1" fmla="*/ 2873 h 329898"/>
                <a:gd name="connsiteX2" fmla="*/ 157005 w 1635126"/>
                <a:gd name="connsiteY2" fmla="*/ 52562 h 329898"/>
                <a:gd name="connsiteX3" fmla="*/ 1 w 1635126"/>
                <a:gd name="connsiteY3" fmla="*/ 329898 h 329898"/>
                <a:gd name="connsiteX0" fmla="*/ 1635125 w 1635125"/>
                <a:gd name="connsiteY0" fmla="*/ 151798 h 345473"/>
                <a:gd name="connsiteX1" fmla="*/ 816610 w 1635125"/>
                <a:gd name="connsiteY1" fmla="*/ 18448 h 345473"/>
                <a:gd name="connsiteX2" fmla="*/ 0 w 1635125"/>
                <a:gd name="connsiteY2" fmla="*/ 345473 h 345473"/>
                <a:gd name="connsiteX0" fmla="*/ 1635175 w 1635175"/>
                <a:gd name="connsiteY0" fmla="*/ 151798 h 345473"/>
                <a:gd name="connsiteX1" fmla="*/ 816660 w 1635175"/>
                <a:gd name="connsiteY1" fmla="*/ 18448 h 345473"/>
                <a:gd name="connsiteX2" fmla="*/ 50 w 1635175"/>
                <a:gd name="connsiteY2" fmla="*/ 345473 h 345473"/>
                <a:gd name="connsiteX0" fmla="*/ 1635175 w 1635175"/>
                <a:gd name="connsiteY0" fmla="*/ 166776 h 360451"/>
                <a:gd name="connsiteX1" fmla="*/ 816660 w 1635175"/>
                <a:gd name="connsiteY1" fmla="*/ 14376 h 360451"/>
                <a:gd name="connsiteX2" fmla="*/ 50 w 1635175"/>
                <a:gd name="connsiteY2" fmla="*/ 360451 h 360451"/>
                <a:gd name="connsiteX0" fmla="*/ 1635167 w 1635167"/>
                <a:gd name="connsiteY0" fmla="*/ 158634 h 352309"/>
                <a:gd name="connsiteX1" fmla="*/ 816652 w 1635167"/>
                <a:gd name="connsiteY1" fmla="*/ 6234 h 352309"/>
                <a:gd name="connsiteX2" fmla="*/ 42 w 1635167"/>
                <a:gd name="connsiteY2" fmla="*/ 352309 h 352309"/>
                <a:gd name="connsiteX0" fmla="*/ 1635167 w 1635167"/>
                <a:gd name="connsiteY0" fmla="*/ 154707 h 348382"/>
                <a:gd name="connsiteX1" fmla="*/ 816652 w 1635167"/>
                <a:gd name="connsiteY1" fmla="*/ 2307 h 348382"/>
                <a:gd name="connsiteX2" fmla="*/ 42 w 1635167"/>
                <a:gd name="connsiteY2" fmla="*/ 348382 h 348382"/>
              </a:gdLst>
              <a:ahLst/>
              <a:cxnLst>
                <a:cxn ang="0">
                  <a:pos x="connsiteX0" y="connsiteY0"/>
                </a:cxn>
                <a:cxn ang="0">
                  <a:pos x="connsiteX1" y="connsiteY1"/>
                </a:cxn>
                <a:cxn ang="0">
                  <a:pos x="connsiteX2" y="connsiteY2"/>
                </a:cxn>
              </a:cxnLst>
              <a:rect l="l" t="t" r="r" b="b"/>
              <a:pathLst>
                <a:path w="1635167" h="348382">
                  <a:moveTo>
                    <a:pt x="1635167" y="154707"/>
                  </a:moveTo>
                  <a:cubicBezTo>
                    <a:pt x="1471126" y="-19256"/>
                    <a:pt x="970111" y="-1397"/>
                    <a:pt x="816652" y="2307"/>
                  </a:cubicBezTo>
                  <a:cubicBezTo>
                    <a:pt x="663193" y="6011"/>
                    <a:pt x="-6043" y="-19785"/>
                    <a:pt x="42" y="348382"/>
                  </a:cubicBezTo>
                </a:path>
              </a:pathLst>
            </a:custGeom>
            <a:noFill/>
            <a:ln w="38100">
              <a:solidFill>
                <a:srgbClr val="0000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79392" y="3415030"/>
              <a:ext cx="240668" cy="443307"/>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1604643" y="3314072"/>
              <a:ext cx="527645" cy="307777"/>
            </a:xfrm>
            <a:prstGeom prst="rect">
              <a:avLst/>
            </a:prstGeom>
            <a:noFill/>
          </p:spPr>
          <p:txBody>
            <a:bodyPr wrap="none" rtlCol="0">
              <a:spAutoFit/>
            </a:bodyPr>
            <a:lstStyle/>
            <a:p>
              <a:pPr algn="ctr"/>
              <a:r>
                <a:rPr lang="en-US" sz="1400" dirty="0" err="1" smtClean="0"/>
                <a:t>Vbat</a:t>
              </a:r>
              <a:endParaRPr lang="en-US" sz="1400" dirty="0" smtClean="0"/>
            </a:p>
          </p:txBody>
        </p:sp>
        <p:sp>
          <p:nvSpPr>
            <p:cNvPr id="116" name="TextBox 115"/>
            <p:cNvSpPr txBox="1"/>
            <p:nvPr/>
          </p:nvSpPr>
          <p:spPr>
            <a:xfrm rot="16200000">
              <a:off x="2039482" y="4515069"/>
              <a:ext cx="1717949" cy="415498"/>
            </a:xfrm>
            <a:prstGeom prst="rect">
              <a:avLst/>
            </a:prstGeom>
            <a:noFill/>
          </p:spPr>
          <p:txBody>
            <a:bodyPr wrap="square" rtlCol="0">
              <a:spAutoFit/>
            </a:bodyPr>
            <a:lstStyle/>
            <a:p>
              <a:pPr algn="ctr"/>
              <a:r>
                <a:rPr lang="en-US" sz="1050" dirty="0" smtClean="0"/>
                <a:t>Connect all of these to the </a:t>
              </a:r>
              <a:r>
                <a:rPr lang="en-US" sz="1050" u="sng" dirty="0" smtClean="0"/>
                <a:t>audio board</a:t>
              </a:r>
              <a:r>
                <a:rPr lang="en-US" sz="1050" dirty="0" smtClean="0"/>
                <a:t>, not the Teensy</a:t>
              </a:r>
            </a:p>
          </p:txBody>
        </p:sp>
        <p:sp>
          <p:nvSpPr>
            <p:cNvPr id="117" name="Rectangle 116"/>
            <p:cNvSpPr/>
            <p:nvPr/>
          </p:nvSpPr>
          <p:spPr>
            <a:xfrm rot="5400000">
              <a:off x="1743923" y="403670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rot="5400000">
              <a:off x="1840990" y="4036709"/>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p:cNvSpPr txBox="1"/>
            <p:nvPr/>
          </p:nvSpPr>
          <p:spPr>
            <a:xfrm>
              <a:off x="3305734" y="662135"/>
              <a:ext cx="1911934" cy="523220"/>
            </a:xfrm>
            <a:prstGeom prst="rect">
              <a:avLst/>
            </a:prstGeom>
            <a:noFill/>
          </p:spPr>
          <p:txBody>
            <a:bodyPr wrap="none" rtlCol="0">
              <a:spAutoFit/>
            </a:bodyPr>
            <a:lstStyle/>
            <a:p>
              <a:pPr algn="ctr"/>
              <a:r>
                <a:rPr lang="en-US" sz="1400" dirty="0" smtClean="0"/>
                <a:t>Try adding 3 pins. </a:t>
              </a:r>
            </a:p>
            <a:p>
              <a:pPr algn="ctr"/>
              <a:r>
                <a:rPr lang="en-US" sz="1400" dirty="0" smtClean="0"/>
                <a:t>Can the mics still mate?</a:t>
              </a:r>
            </a:p>
          </p:txBody>
        </p:sp>
        <p:grpSp>
          <p:nvGrpSpPr>
            <p:cNvPr id="7" name="Group 6"/>
            <p:cNvGrpSpPr/>
            <p:nvPr/>
          </p:nvGrpSpPr>
          <p:grpSpPr>
            <a:xfrm>
              <a:off x="1110318" y="4244773"/>
              <a:ext cx="1466116" cy="1953478"/>
              <a:chOff x="1110318" y="4244773"/>
              <a:chExt cx="1466116" cy="1953478"/>
            </a:xfrm>
          </p:grpSpPr>
          <p:pic>
            <p:nvPicPr>
              <p:cNvPr id="8" name="Picture 7" descr="https://cdn-shop.adafruit.com/970x728/2479-03.jpg"/>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10000" b="90000" l="10000" r="90000">
                            <a14:backgroundMark x1="18660" y1="25275" x2="18660" y2="25275"/>
                            <a14:backgroundMark x1="18660" y1="77747" x2="18660" y2="77747"/>
                            <a14:backgroundMark x1="82474" y1="21291" x2="82474" y2="21291"/>
                            <a14:backgroundMark x1="82680" y1="29258" x2="82680" y2="29258"/>
                            <a14:backgroundMark x1="82062" y1="37775" x2="82062" y2="37775"/>
                            <a14:backgroundMark x1="82680" y1="46016" x2="82680" y2="46016"/>
                            <a14:backgroundMark x1="82784" y1="54396" x2="82784" y2="54396"/>
                            <a14:backgroundMark x1="82680" y1="62225" x2="82680" y2="62225"/>
                            <a14:backgroundMark x1="82577" y1="69780" x2="82577" y2="69780"/>
                            <a14:backgroundMark x1="82371" y1="78434" x2="82371" y2="78434"/>
                            <a14:backgroundMark x1="36082" y1="18269" x2="36082" y2="18269"/>
                            <a14:backgroundMark x1="39897" y1="20742" x2="39897" y2="20742"/>
                            <a14:backgroundMark x1="60206" y1="18407" x2="60206" y2="18407"/>
                            <a14:backgroundMark x1="60309" y1="22253" x2="60309" y2="22253"/>
                            <a14:backgroundMark x1="75155" y1="64560" x2="75155" y2="64560"/>
                            <a14:backgroundMark x1="16598" y1="36538" x2="16598" y2="36538"/>
                            <a14:backgroundMark x1="16392" y1="37500" x2="16392" y2="37500"/>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866637" y="4488454"/>
                <a:ext cx="1953478" cy="1466116"/>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1531620" y="4556760"/>
                <a:ext cx="601980" cy="799769"/>
              </a:xfrm>
              <a:custGeom>
                <a:avLst/>
                <a:gdLst>
                  <a:gd name="connsiteX0" fmla="*/ 601980 w 601980"/>
                  <a:gd name="connsiteY0" fmla="*/ 0 h 799769"/>
                  <a:gd name="connsiteX1" fmla="*/ 441960 w 601980"/>
                  <a:gd name="connsiteY1" fmla="*/ 716280 h 799769"/>
                  <a:gd name="connsiteX2" fmla="*/ 129540 w 601980"/>
                  <a:gd name="connsiteY2" fmla="*/ 708660 h 799769"/>
                  <a:gd name="connsiteX3" fmla="*/ 0 w 601980"/>
                  <a:gd name="connsiteY3" fmla="*/ 30480 h 799769"/>
                </a:gdLst>
                <a:ahLst/>
                <a:cxnLst>
                  <a:cxn ang="0">
                    <a:pos x="connsiteX0" y="connsiteY0"/>
                  </a:cxn>
                  <a:cxn ang="0">
                    <a:pos x="connsiteX1" y="connsiteY1"/>
                  </a:cxn>
                  <a:cxn ang="0">
                    <a:pos x="connsiteX2" y="connsiteY2"/>
                  </a:cxn>
                  <a:cxn ang="0">
                    <a:pos x="connsiteX3" y="connsiteY3"/>
                  </a:cxn>
                </a:cxnLst>
                <a:rect l="l" t="t" r="r" b="b"/>
                <a:pathLst>
                  <a:path w="601980" h="799769">
                    <a:moveTo>
                      <a:pt x="601980" y="0"/>
                    </a:moveTo>
                    <a:cubicBezTo>
                      <a:pt x="561340" y="299085"/>
                      <a:pt x="520700" y="598170"/>
                      <a:pt x="441960" y="716280"/>
                    </a:cubicBezTo>
                    <a:cubicBezTo>
                      <a:pt x="363220" y="834390"/>
                      <a:pt x="203200" y="822960"/>
                      <a:pt x="129540" y="708660"/>
                    </a:cubicBezTo>
                    <a:cubicBezTo>
                      <a:pt x="55880" y="594360"/>
                      <a:pt x="27940" y="312420"/>
                      <a:pt x="0" y="3048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p:cNvSpPr txBox="1"/>
            <p:nvPr/>
          </p:nvSpPr>
          <p:spPr>
            <a:xfrm>
              <a:off x="366517" y="4892013"/>
              <a:ext cx="961036" cy="738664"/>
            </a:xfrm>
            <a:prstGeom prst="rect">
              <a:avLst/>
            </a:prstGeom>
            <a:noFill/>
          </p:spPr>
          <p:txBody>
            <a:bodyPr wrap="square" rtlCol="0">
              <a:spAutoFit/>
            </a:bodyPr>
            <a:lstStyle/>
            <a:p>
              <a:pPr algn="ctr"/>
              <a:r>
                <a:rPr lang="en-US" sz="1050" dirty="0" smtClean="0"/>
                <a:t>Ground the CTS pin for TX </a:t>
              </a:r>
              <a:r>
                <a:rPr lang="en-US" sz="1050" u="sng" dirty="0" smtClean="0"/>
                <a:t>out</a:t>
              </a:r>
              <a:r>
                <a:rPr lang="en-US" sz="1050" dirty="0" smtClean="0"/>
                <a:t> of the BLE unit.</a:t>
              </a:r>
            </a:p>
          </p:txBody>
        </p:sp>
      </p:grpSp>
      <p:cxnSp>
        <p:nvCxnSpPr>
          <p:cNvPr id="23" name="Straight Arrow Connector 22"/>
          <p:cNvCxnSpPr/>
          <p:nvPr/>
        </p:nvCxnSpPr>
        <p:spPr>
          <a:xfrm flipV="1">
            <a:off x="1196340" y="4682063"/>
            <a:ext cx="911840" cy="2896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5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1360" y="427090"/>
            <a:ext cx="7088840" cy="5533085"/>
            <a:chOff x="851360" y="427090"/>
            <a:chExt cx="7088840" cy="553308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658" t="22808" r="23993" b="57506"/>
            <a:stretch/>
          </p:blipFill>
          <p:spPr bwMode="auto">
            <a:xfrm>
              <a:off x="3454731" y="1622618"/>
              <a:ext cx="3885741" cy="2253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239"/>
            <a:stretch/>
          </p:blipFill>
          <p:spPr bwMode="auto">
            <a:xfrm>
              <a:off x="1294925" y="4040888"/>
              <a:ext cx="664527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2771496" y="4236444"/>
              <a:ext cx="558408" cy="533400"/>
              <a:chOff x="3733996" y="4169069"/>
              <a:chExt cx="558408" cy="533400"/>
            </a:xfrm>
          </p:grpSpPr>
          <p:sp>
            <p:nvSpPr>
              <p:cNvPr id="7" name="Rounded Rectangle 6"/>
              <p:cNvSpPr/>
              <p:nvPr/>
            </p:nvSpPr>
            <p:spPr>
              <a:xfrm rot="16200000">
                <a:off x="3597471"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781131"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3895529"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81131"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076504"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76504"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51360" y="3159359"/>
              <a:ext cx="2515433" cy="646331"/>
            </a:xfrm>
            <a:prstGeom prst="rect">
              <a:avLst/>
            </a:prstGeom>
            <a:solidFill>
              <a:schemeClr val="accent2">
                <a:lumMod val="40000"/>
                <a:lumOff val="60000"/>
              </a:schemeClr>
            </a:solidFill>
          </p:spPr>
          <p:txBody>
            <a:bodyPr wrap="none" rtlCol="0">
              <a:spAutoFit/>
            </a:bodyPr>
            <a:lstStyle/>
            <a:p>
              <a:pPr algn="ctr"/>
              <a:r>
                <a:rPr lang="en-US" dirty="0" smtClean="0"/>
                <a:t>Add Header (Male Pins?)</a:t>
              </a:r>
            </a:p>
            <a:p>
              <a:pPr algn="ctr"/>
              <a:r>
                <a:rPr lang="en-US" dirty="0" smtClean="0"/>
                <a:t>To the “Line In”</a:t>
              </a:r>
              <a:endParaRPr lang="en-US" dirty="0"/>
            </a:p>
          </p:txBody>
        </p:sp>
        <p:sp>
          <p:nvSpPr>
            <p:cNvPr id="17" name="Freeform 16"/>
            <p:cNvSpPr/>
            <p:nvPr/>
          </p:nvSpPr>
          <p:spPr>
            <a:xfrm>
              <a:off x="2751661"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031846"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8642189">
              <a:off x="3756351" y="2906569"/>
              <a:ext cx="2070845" cy="1150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Backside View</a:t>
              </a:r>
              <a:endParaRPr lang="en-US" dirty="0"/>
            </a:p>
          </p:txBody>
        </p:sp>
        <p:sp>
          <p:nvSpPr>
            <p:cNvPr id="22" name="TextBox 21"/>
            <p:cNvSpPr txBox="1"/>
            <p:nvPr/>
          </p:nvSpPr>
          <p:spPr>
            <a:xfrm>
              <a:off x="5166506" y="427090"/>
              <a:ext cx="2533732" cy="646331"/>
            </a:xfrm>
            <a:prstGeom prst="rect">
              <a:avLst/>
            </a:prstGeom>
            <a:solidFill>
              <a:schemeClr val="accent2">
                <a:lumMod val="40000"/>
                <a:lumOff val="60000"/>
              </a:schemeClr>
            </a:solidFill>
          </p:spPr>
          <p:txBody>
            <a:bodyPr wrap="square" rtlCol="0">
              <a:spAutoFit/>
            </a:bodyPr>
            <a:lstStyle/>
            <a:p>
              <a:pPr algn="ctr"/>
              <a:r>
                <a:rPr lang="en-US" dirty="0" smtClean="0"/>
                <a:t>Also, grab “3V” and bring out to pin or to wire</a:t>
              </a:r>
              <a:endParaRPr lang="en-US" dirty="0"/>
            </a:p>
          </p:txBody>
        </p:sp>
        <p:sp>
          <p:nvSpPr>
            <p:cNvPr id="21" name="Freeform 20"/>
            <p:cNvSpPr/>
            <p:nvPr/>
          </p:nvSpPr>
          <p:spPr>
            <a:xfrm>
              <a:off x="6631833" y="1222407"/>
              <a:ext cx="616068" cy="1568917"/>
            </a:xfrm>
            <a:custGeom>
              <a:avLst/>
              <a:gdLst>
                <a:gd name="connsiteX0" fmla="*/ 0 w 643992"/>
                <a:gd name="connsiteY0" fmla="*/ 1568917 h 1568917"/>
                <a:gd name="connsiteX1" fmla="*/ 182880 w 643992"/>
                <a:gd name="connsiteY1" fmla="*/ 1241659 h 1568917"/>
                <a:gd name="connsiteX2" fmla="*/ 625642 w 643992"/>
                <a:gd name="connsiteY2" fmla="*/ 1155031 h 1568917"/>
                <a:gd name="connsiteX3" fmla="*/ 519764 w 643992"/>
                <a:gd name="connsiteY3" fmla="*/ 654517 h 1568917"/>
                <a:gd name="connsiteX4" fmla="*/ 154004 w 643992"/>
                <a:gd name="connsiteY4" fmla="*/ 317633 h 1568917"/>
                <a:gd name="connsiteX5" fmla="*/ 510139 w 643992"/>
                <a:gd name="connsiteY5" fmla="*/ 0 h 1568917"/>
                <a:gd name="connsiteX0" fmla="*/ 0 w 625692"/>
                <a:gd name="connsiteY0" fmla="*/ 1568917 h 1568917"/>
                <a:gd name="connsiteX1" fmla="*/ 182880 w 625692"/>
                <a:gd name="connsiteY1" fmla="*/ 1241659 h 1568917"/>
                <a:gd name="connsiteX2" fmla="*/ 625642 w 625692"/>
                <a:gd name="connsiteY2" fmla="*/ 1155031 h 1568917"/>
                <a:gd name="connsiteX3" fmla="*/ 154004 w 625692"/>
                <a:gd name="connsiteY3" fmla="*/ 317633 h 1568917"/>
                <a:gd name="connsiteX4" fmla="*/ 510139 w 625692"/>
                <a:gd name="connsiteY4" fmla="*/ 0 h 1568917"/>
                <a:gd name="connsiteX0" fmla="*/ 0 w 616068"/>
                <a:gd name="connsiteY0" fmla="*/ 1568917 h 1568917"/>
                <a:gd name="connsiteX1" fmla="*/ 182880 w 616068"/>
                <a:gd name="connsiteY1" fmla="*/ 1241659 h 1568917"/>
                <a:gd name="connsiteX2" fmla="*/ 616017 w 616068"/>
                <a:gd name="connsiteY2" fmla="*/ 837398 h 1568917"/>
                <a:gd name="connsiteX3" fmla="*/ 154004 w 616068"/>
                <a:gd name="connsiteY3" fmla="*/ 317633 h 1568917"/>
                <a:gd name="connsiteX4" fmla="*/ 510139 w 616068"/>
                <a:gd name="connsiteY4" fmla="*/ 0 h 15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68" h="1568917">
                  <a:moveTo>
                    <a:pt x="0" y="1568917"/>
                  </a:moveTo>
                  <a:cubicBezTo>
                    <a:pt x="39303" y="1439778"/>
                    <a:pt x="80211" y="1363579"/>
                    <a:pt x="182880" y="1241659"/>
                  </a:cubicBezTo>
                  <a:cubicBezTo>
                    <a:pt x="285550" y="1119739"/>
                    <a:pt x="620830" y="991402"/>
                    <a:pt x="616017" y="837398"/>
                  </a:cubicBezTo>
                  <a:cubicBezTo>
                    <a:pt x="611204" y="683394"/>
                    <a:pt x="171650" y="457199"/>
                    <a:pt x="154004" y="317633"/>
                  </a:cubicBezTo>
                  <a:cubicBezTo>
                    <a:pt x="136358" y="178067"/>
                    <a:pt x="331269" y="104273"/>
                    <a:pt x="510139"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601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2900" y="698988"/>
            <a:ext cx="8429625" cy="4824005"/>
            <a:chOff x="342900" y="698988"/>
            <a:chExt cx="8429625" cy="4824005"/>
          </a:xfrm>
        </p:grpSpPr>
        <p:sp>
          <p:nvSpPr>
            <p:cNvPr id="75" name="Rectangle 74"/>
            <p:cNvSpPr/>
            <p:nvPr/>
          </p:nvSpPr>
          <p:spPr>
            <a:xfrm>
              <a:off x="342900" y="1179593"/>
              <a:ext cx="8429625" cy="434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98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3753606" y="1260662"/>
              <a:ext cx="808939" cy="523220"/>
            </a:xfrm>
            <a:prstGeom prst="rect">
              <a:avLst/>
            </a:prstGeom>
            <a:noFill/>
          </p:spPr>
          <p:txBody>
            <a:bodyPr wrap="none" rtlCol="0">
              <a:spAutoFit/>
            </a:bodyPr>
            <a:lstStyle/>
            <a:p>
              <a:pPr algn="ctr"/>
              <a:r>
                <a:rPr lang="en-US" sz="1400" dirty="0"/>
                <a:t>T</a:t>
              </a:r>
              <a:r>
                <a:rPr lang="en-US" sz="1400" dirty="0" smtClean="0"/>
                <a:t>he new</a:t>
              </a:r>
            </a:p>
            <a:p>
              <a:pPr algn="ctr"/>
              <a:r>
                <a:rPr lang="en-US" sz="1400" dirty="0" smtClean="0"/>
                <a:t>header</a:t>
              </a:r>
              <a:endParaRPr lang="en-US" sz="1400" dirty="0"/>
            </a:p>
          </p:txBody>
        </p:sp>
        <p:cxnSp>
          <p:nvCxnSpPr>
            <p:cNvPr id="27" name="Straight Arrow Connector 26"/>
            <p:cNvCxnSpPr>
              <a:stCxn id="25" idx="2"/>
            </p:cNvCxnSpPr>
            <p:nvPr/>
          </p:nvCxnSpPr>
          <p:spPr>
            <a:xfrm>
              <a:off x="4158076" y="1783882"/>
              <a:ext cx="63395" cy="5682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30987"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7" name="TextBox 46"/>
            <p:cNvSpPr txBox="1"/>
            <p:nvPr/>
          </p:nvSpPr>
          <p:spPr>
            <a:xfrm>
              <a:off x="6911010"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423447" y="3477005"/>
              <a:ext cx="838692" cy="523220"/>
            </a:xfrm>
            <a:prstGeom prst="rect">
              <a:avLst/>
            </a:prstGeom>
            <a:noFill/>
          </p:spPr>
          <p:txBody>
            <a:bodyPr wrap="none" rtlCol="0">
              <a:spAutoFit/>
            </a:bodyPr>
            <a:lstStyle/>
            <a:p>
              <a:pPr algn="ctr"/>
              <a:r>
                <a:rPr lang="en-US" sz="1400" dirty="0"/>
                <a:t>T</a:t>
              </a:r>
              <a:r>
                <a:rPr lang="en-US" sz="1400" dirty="0" smtClean="0"/>
                <a:t>he “3V”</a:t>
              </a:r>
            </a:p>
            <a:p>
              <a:pPr algn="ctr"/>
              <a:r>
                <a:rPr lang="en-US" sz="1400" dirty="0" smtClean="0"/>
                <a:t>Wire</a:t>
              </a:r>
            </a:p>
          </p:txBody>
        </p:sp>
        <p:cxnSp>
          <p:nvCxnSpPr>
            <p:cNvPr id="51" name="Straight Arrow Connector 50"/>
            <p:cNvCxnSpPr>
              <a:stCxn id="50" idx="0"/>
            </p:cNvCxnSpPr>
            <p:nvPr/>
          </p:nvCxnSpPr>
          <p:spPr>
            <a:xfrm flipV="1">
              <a:off x="1842793" y="3016031"/>
              <a:ext cx="160255" cy="4609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0388" y="2515811"/>
              <a:ext cx="837089" cy="523220"/>
            </a:xfrm>
            <a:prstGeom prst="rect">
              <a:avLst/>
            </a:prstGeom>
            <a:noFill/>
          </p:spPr>
          <p:txBody>
            <a:bodyPr wrap="none" rtlCol="0">
              <a:spAutoFit/>
            </a:bodyPr>
            <a:lstStyle/>
            <a:p>
              <a:pPr algn="ctr"/>
              <a:r>
                <a:rPr lang="en-US" sz="1400" dirty="0" smtClean="0"/>
                <a:t>To “Vin”</a:t>
              </a:r>
            </a:p>
            <a:p>
              <a:pPr algn="ctr"/>
              <a:r>
                <a:rPr lang="en-US" sz="1400" dirty="0" smtClean="0"/>
                <a:t>Not “3V”</a:t>
              </a:r>
            </a:p>
          </p:txBody>
        </p:sp>
        <p:cxnSp>
          <p:nvCxnSpPr>
            <p:cNvPr id="56" name="Straight Arrow Connector 55"/>
            <p:cNvCxnSpPr/>
            <p:nvPr/>
          </p:nvCxnSpPr>
          <p:spPr>
            <a:xfrm flipV="1">
              <a:off x="1066856" y="2190753"/>
              <a:ext cx="245100" cy="3226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123904" y="3215395"/>
              <a:ext cx="1175130" cy="523220"/>
            </a:xfrm>
            <a:prstGeom prst="rect">
              <a:avLst/>
            </a:prstGeom>
            <a:noFill/>
          </p:spPr>
          <p:txBody>
            <a:bodyPr wrap="none" rtlCol="0">
              <a:spAutoFit/>
            </a:bodyPr>
            <a:lstStyle/>
            <a:p>
              <a:pPr algn="ctr"/>
              <a:r>
                <a:rPr lang="en-US" sz="1400" dirty="0" smtClean="0"/>
                <a:t>Another “3V”</a:t>
              </a:r>
            </a:p>
            <a:p>
              <a:pPr algn="ctr"/>
              <a:r>
                <a:rPr lang="en-US" sz="1400" dirty="0" smtClean="0"/>
                <a:t>Wire</a:t>
              </a:r>
            </a:p>
          </p:txBody>
        </p:sp>
        <p:cxnSp>
          <p:nvCxnSpPr>
            <p:cNvPr id="61" name="Straight Arrow Connector 60"/>
            <p:cNvCxnSpPr/>
            <p:nvPr/>
          </p:nvCxnSpPr>
          <p:spPr>
            <a:xfrm flipH="1" flipV="1">
              <a:off x="7043939" y="2735387"/>
              <a:ext cx="217785" cy="42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Freeform 62"/>
            <p:cNvSpPr/>
            <p:nvPr/>
          </p:nvSpPr>
          <p:spPr>
            <a:xfrm flipH="1">
              <a:off x="4941466" y="2007271"/>
              <a:ext cx="2434320" cy="84494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0" h="844943">
                  <a:moveTo>
                    <a:pt x="2434320" y="844943"/>
                  </a:moveTo>
                  <a:cubicBezTo>
                    <a:pt x="2296060" y="785240"/>
                    <a:pt x="2130065" y="726432"/>
                    <a:pt x="1878138" y="712968"/>
                  </a:cubicBezTo>
                  <a:cubicBezTo>
                    <a:pt x="1626211" y="699504"/>
                    <a:pt x="1190759" y="770916"/>
                    <a:pt x="922759" y="764160"/>
                  </a:cubicBezTo>
                  <a:cubicBezTo>
                    <a:pt x="654759" y="757404"/>
                    <a:pt x="415488" y="714948"/>
                    <a:pt x="270136" y="672429"/>
                  </a:cubicBezTo>
                  <a:cubicBezTo>
                    <a:pt x="124784" y="629910"/>
                    <a:pt x="108069" y="532220"/>
                    <a:pt x="63348" y="420148"/>
                  </a:cubicBezTo>
                  <a:cubicBezTo>
                    <a:pt x="18627" y="308077"/>
                    <a:pt x="-7288" y="218388"/>
                    <a:pt x="1811"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256912" y="2354061"/>
              <a:ext cx="3654098" cy="2306839"/>
              <a:chOff x="3256912" y="2011161"/>
              <a:chExt cx="3654098" cy="2306839"/>
            </a:xfrm>
          </p:grpSpPr>
          <p:grpSp>
            <p:nvGrpSpPr>
              <p:cNvPr id="23" name="Group 22"/>
              <p:cNvGrpSpPr/>
              <p:nvPr/>
            </p:nvGrpSpPr>
            <p:grpSpPr>
              <a:xfrm>
                <a:off x="3256912" y="2011161"/>
                <a:ext cx="3654098" cy="2306839"/>
                <a:chOff x="3405939" y="2025798"/>
                <a:chExt cx="3281354" cy="2071525"/>
              </a:xfrm>
            </p:grpSpPr>
            <p:pic>
              <p:nvPicPr>
                <p:cNvPr id="4"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405939" y="2025798"/>
                  <a:ext cx="2058250" cy="20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6" cstate="print">
                  <a:clrChange>
                    <a:clrFrom>
                      <a:srgbClr val="FBFDFA"/>
                    </a:clrFrom>
                    <a:clrTo>
                      <a:srgbClr val="FBFDFA">
                        <a:alpha val="0"/>
                      </a:srgbClr>
                    </a:clrTo>
                  </a:clrChange>
                  <a:extLst>
                    <a:ext uri="{BEBA8EAE-BF5A-486C-A8C5-ECC9F3942E4B}">
                      <a14:imgProps xmlns:a14="http://schemas.microsoft.com/office/drawing/2010/main">
                        <a14:imgLayer r:embed="rId7">
                          <a14:imgEffect>
                            <a14:backgroundRemoval t="344" b="98454" l="3081" r="98240">
                              <a14:foregroundMark x1="5868" y1="49313" x2="5868" y2="49313"/>
                              <a14:foregroundMark x1="5721" y1="70447" x2="5721" y2="70447"/>
                              <a14:foregroundMark x1="5428" y1="54811" x2="5428" y2="54811"/>
                              <a14:foregroundMark x1="3521" y1="47079" x2="3521" y2="47079"/>
                              <a14:foregroundMark x1="5428" y1="44845" x2="5428" y2="44845"/>
                            </a14:backgroundRemoval>
                          </a14:imgEffect>
                        </a14:imgLayer>
                      </a14:imgProps>
                    </a:ext>
                    <a:ext uri="{28A0092B-C50C-407E-A947-70E740481C1C}">
                      <a14:useLocalDpi xmlns:a14="http://schemas.microsoft.com/office/drawing/2010/main" val="0"/>
                    </a:ext>
                  </a:extLst>
                </a:blip>
                <a:srcRect l="-233"/>
                <a:stretch/>
              </p:blipFill>
              <p:spPr bwMode="auto">
                <a:xfrm>
                  <a:off x="3449385" y="2428725"/>
                  <a:ext cx="3237908" cy="919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6612" y="21154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 name="TextBox 69"/>
            <p:cNvSpPr txBox="1"/>
            <p:nvPr/>
          </p:nvSpPr>
          <p:spPr>
            <a:xfrm>
              <a:off x="2989011"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71" name="Straight Arrow Connector 70"/>
            <p:cNvCxnSpPr>
              <a:stCxn id="70" idx="2"/>
            </p:cNvCxnSpPr>
            <p:nvPr/>
          </p:nvCxnSpPr>
          <p:spPr>
            <a:xfrm>
              <a:off x="3341800" y="1507283"/>
              <a:ext cx="66038" cy="1437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4588677"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85" name="Straight Arrow Connector 84"/>
            <p:cNvCxnSpPr>
              <a:stCxn id="84" idx="2"/>
            </p:cNvCxnSpPr>
            <p:nvPr/>
          </p:nvCxnSpPr>
          <p:spPr>
            <a:xfrm flipH="1">
              <a:off x="4877145" y="1507283"/>
              <a:ext cx="64321" cy="2036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440925" y="5152914"/>
              <a:ext cx="2238498" cy="307777"/>
            </a:xfrm>
            <a:prstGeom prst="rect">
              <a:avLst/>
            </a:prstGeom>
            <a:noFill/>
          </p:spPr>
          <p:txBody>
            <a:bodyPr wrap="none" rtlCol="0">
              <a:spAutoFit/>
            </a:bodyPr>
            <a:lstStyle/>
            <a:p>
              <a:pPr algn="ctr"/>
              <a:r>
                <a:rPr lang="en-US" sz="1400" dirty="0" smtClean="0"/>
                <a:t>This is the plastic baseboard</a:t>
              </a:r>
            </a:p>
          </p:txBody>
        </p:sp>
      </p:grpSp>
    </p:spTree>
    <p:extLst>
      <p:ext uri="{BB962C8B-B14F-4D97-AF65-F5344CB8AC3E}">
        <p14:creationId xmlns:p14="http://schemas.microsoft.com/office/powerpoint/2010/main" val="159900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dafruit_products_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6360" y="2955146"/>
            <a:ext cx="2709005" cy="203175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718685" y="2800026"/>
            <a:ext cx="1618407" cy="1464659"/>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13013" y="1251569"/>
                  <a:pt x="1472751" y="1181438"/>
                </a:cubicBezTo>
                <a:cubicBezTo>
                  <a:pt x="1332489" y="1111307"/>
                  <a:pt x="949466" y="1131537"/>
                  <a:pt x="776836" y="1043873"/>
                </a:cubicBezTo>
                <a:cubicBezTo>
                  <a:pt x="604206" y="956209"/>
                  <a:pt x="551607" y="770092"/>
                  <a:pt x="436970" y="655455"/>
                </a:cubicBezTo>
                <a:cubicBezTo>
                  <a:pt x="322333" y="540818"/>
                  <a:pt x="161841" y="465293"/>
                  <a:pt x="89013" y="356050"/>
                </a:cubicBezTo>
                <a:cubicBezTo>
                  <a:pt x="16185" y="246807"/>
                  <a:pt x="8092" y="123403"/>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848158" y="2694831"/>
            <a:ext cx="1618407" cy="1569854"/>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 name="connsiteX0" fmla="*/ 1618407 w 1618407"/>
              <a:gd name="connsiteY0" fmla="*/ 1464659 h 1464659"/>
              <a:gd name="connsiteX1" fmla="*/ 1472751 w 1618407"/>
              <a:gd name="connsiteY1" fmla="*/ 1181438 h 1464659"/>
              <a:gd name="connsiteX2" fmla="*/ 849665 w 1618407"/>
              <a:gd name="connsiteY2" fmla="*/ 892877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00875" y="1276735"/>
                  <a:pt x="1472751" y="1181438"/>
                </a:cubicBezTo>
                <a:cubicBezTo>
                  <a:pt x="1344627" y="1086141"/>
                  <a:pt x="1022295" y="980541"/>
                  <a:pt x="849665" y="892877"/>
                </a:cubicBezTo>
                <a:cubicBezTo>
                  <a:pt x="677035" y="805213"/>
                  <a:pt x="563745" y="744926"/>
                  <a:pt x="436970" y="655455"/>
                </a:cubicBezTo>
                <a:cubicBezTo>
                  <a:pt x="310195" y="565984"/>
                  <a:pt x="161841" y="465293"/>
                  <a:pt x="89013" y="356050"/>
                </a:cubicBezTo>
                <a:cubicBezTo>
                  <a:pt x="16185" y="246807"/>
                  <a:pt x="8092" y="123403"/>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4798" y="3330753"/>
            <a:ext cx="421910" cy="261610"/>
          </a:xfrm>
          <a:prstGeom prst="rect">
            <a:avLst/>
          </a:prstGeom>
          <a:noFill/>
        </p:spPr>
        <p:txBody>
          <a:bodyPr wrap="none" rtlCol="0">
            <a:spAutoFit/>
          </a:bodyPr>
          <a:lstStyle/>
          <a:p>
            <a:r>
              <a:rPr lang="en-US" sz="1100" dirty="0" err="1" smtClean="0"/>
              <a:t>Gnd</a:t>
            </a:r>
            <a:endParaRPr lang="en-US" sz="1100" dirty="0"/>
          </a:p>
        </p:txBody>
      </p:sp>
      <p:sp>
        <p:nvSpPr>
          <p:cNvPr id="7" name="TextBox 6"/>
          <p:cNvSpPr txBox="1"/>
          <p:nvPr/>
        </p:nvSpPr>
        <p:spPr>
          <a:xfrm>
            <a:off x="3083165" y="2955146"/>
            <a:ext cx="336952" cy="261610"/>
          </a:xfrm>
          <a:prstGeom prst="rect">
            <a:avLst/>
          </a:prstGeom>
          <a:noFill/>
        </p:spPr>
        <p:txBody>
          <a:bodyPr wrap="none" rtlCol="0">
            <a:spAutoFit/>
          </a:bodyPr>
          <a:lstStyle/>
          <a:p>
            <a:r>
              <a:rPr lang="en-US" sz="1100" dirty="0" smtClean="0"/>
              <a:t>5V</a:t>
            </a:r>
            <a:endParaRPr lang="en-US" sz="1100" dirty="0"/>
          </a:p>
        </p:txBody>
      </p:sp>
      <p:sp>
        <p:nvSpPr>
          <p:cNvPr id="8" name="TextBox 7"/>
          <p:cNvSpPr txBox="1"/>
          <p:nvPr/>
        </p:nvSpPr>
        <p:spPr>
          <a:xfrm>
            <a:off x="2137040" y="2321227"/>
            <a:ext cx="1114601" cy="369332"/>
          </a:xfrm>
          <a:prstGeom prst="rect">
            <a:avLst/>
          </a:prstGeom>
          <a:noFill/>
        </p:spPr>
        <p:txBody>
          <a:bodyPr wrap="none" rtlCol="0">
            <a:spAutoFit/>
          </a:bodyPr>
          <a:lstStyle/>
          <a:p>
            <a:r>
              <a:rPr lang="en-US" dirty="0" smtClean="0"/>
              <a:t>Add wires</a:t>
            </a:r>
            <a:endParaRPr lang="en-US" dirty="0"/>
          </a:p>
        </p:txBody>
      </p:sp>
      <p:sp>
        <p:nvSpPr>
          <p:cNvPr id="9" name="TextBox 8"/>
          <p:cNvSpPr txBox="1"/>
          <p:nvPr/>
        </p:nvSpPr>
        <p:spPr>
          <a:xfrm>
            <a:off x="4867244" y="2800865"/>
            <a:ext cx="1485535" cy="369332"/>
          </a:xfrm>
          <a:prstGeom prst="rect">
            <a:avLst/>
          </a:prstGeom>
          <a:noFill/>
        </p:spPr>
        <p:txBody>
          <a:bodyPr wrap="none" rtlCol="0">
            <a:spAutoFit/>
          </a:bodyPr>
          <a:lstStyle/>
          <a:p>
            <a:r>
              <a:rPr lang="en-US" dirty="0" smtClean="0"/>
              <a:t>Add a switch?</a:t>
            </a:r>
            <a:endParaRPr lang="en-US" dirty="0"/>
          </a:p>
        </p:txBody>
      </p:sp>
      <p:sp>
        <p:nvSpPr>
          <p:cNvPr id="15" name="TextBox 14"/>
          <p:cNvSpPr txBox="1"/>
          <p:nvPr/>
        </p:nvSpPr>
        <p:spPr>
          <a:xfrm>
            <a:off x="2783984" y="1079606"/>
            <a:ext cx="3792833" cy="830997"/>
          </a:xfrm>
          <a:prstGeom prst="rect">
            <a:avLst/>
          </a:prstGeom>
          <a:noFill/>
        </p:spPr>
        <p:txBody>
          <a:bodyPr wrap="none" rtlCol="0">
            <a:spAutoFit/>
          </a:bodyPr>
          <a:lstStyle/>
          <a:p>
            <a:pPr algn="ctr"/>
            <a:r>
              <a:rPr lang="en-US" sz="2400" b="1" dirty="0" err="1" smtClean="0"/>
              <a:t>Adafruit</a:t>
            </a:r>
            <a:r>
              <a:rPr lang="en-US" sz="2400" b="1" dirty="0" smtClean="0"/>
              <a:t> 2124 </a:t>
            </a:r>
            <a:r>
              <a:rPr lang="en-US" sz="2400" b="1" dirty="0" err="1" smtClean="0"/>
              <a:t>LiPo</a:t>
            </a:r>
            <a:r>
              <a:rPr lang="en-US" sz="2400" b="1" dirty="0" smtClean="0"/>
              <a:t> Backpack</a:t>
            </a:r>
          </a:p>
          <a:p>
            <a:pPr algn="ctr"/>
            <a:r>
              <a:rPr lang="en-US" sz="2400" b="1" dirty="0" smtClean="0"/>
              <a:t>Power Supply</a:t>
            </a:r>
            <a:endParaRPr lang="en-US" sz="2400" b="1" dirty="0"/>
          </a:p>
        </p:txBody>
      </p:sp>
      <p:sp>
        <p:nvSpPr>
          <p:cNvPr id="3" name="Freeform 2"/>
          <p:cNvSpPr/>
          <p:nvPr/>
        </p:nvSpPr>
        <p:spPr>
          <a:xfrm>
            <a:off x="2543176" y="2857500"/>
            <a:ext cx="1711325" cy="1425575"/>
          </a:xfrm>
          <a:custGeom>
            <a:avLst/>
            <a:gdLst>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66675 w 1895475"/>
              <a:gd name="connsiteY5" fmla="*/ 161925 h 698201"/>
              <a:gd name="connsiteX6" fmla="*/ 57150 w 1895475"/>
              <a:gd name="connsiteY6" fmla="*/ 133350 h 698201"/>
              <a:gd name="connsiteX7" fmla="*/ 57150 w 1895475"/>
              <a:gd name="connsiteY7" fmla="*/ 66675 h 698201"/>
              <a:gd name="connsiteX8" fmla="*/ 0 w 1895475"/>
              <a:gd name="connsiteY8" fmla="*/ 0 h 698201"/>
              <a:gd name="connsiteX9" fmla="*/ 0 w 1895475"/>
              <a:gd name="connsiteY9"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66675 w 1895475"/>
              <a:gd name="connsiteY5" fmla="*/ 161925 h 698201"/>
              <a:gd name="connsiteX6" fmla="*/ 57150 w 1895475"/>
              <a:gd name="connsiteY6" fmla="*/ 66675 h 698201"/>
              <a:gd name="connsiteX7" fmla="*/ 0 w 1895475"/>
              <a:gd name="connsiteY7" fmla="*/ 0 h 698201"/>
              <a:gd name="connsiteX8" fmla="*/ 0 w 1895475"/>
              <a:gd name="connsiteY8"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57150 w 1895475"/>
              <a:gd name="connsiteY5" fmla="*/ 66675 h 698201"/>
              <a:gd name="connsiteX6" fmla="*/ 0 w 1895475"/>
              <a:gd name="connsiteY6" fmla="*/ 0 h 698201"/>
              <a:gd name="connsiteX7" fmla="*/ 0 w 1895475"/>
              <a:gd name="connsiteY7"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57150 w 1895475"/>
              <a:gd name="connsiteY5" fmla="*/ 133350 h 698201"/>
              <a:gd name="connsiteX6" fmla="*/ 57150 w 1895475"/>
              <a:gd name="connsiteY6" fmla="*/ 66675 h 698201"/>
              <a:gd name="connsiteX7" fmla="*/ 0 w 1895475"/>
              <a:gd name="connsiteY7" fmla="*/ 0 h 698201"/>
              <a:gd name="connsiteX8" fmla="*/ 0 w 1895475"/>
              <a:gd name="connsiteY8"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57150 w 1895475"/>
              <a:gd name="connsiteY5" fmla="*/ 66675 h 698201"/>
              <a:gd name="connsiteX6" fmla="*/ 0 w 1895475"/>
              <a:gd name="connsiteY6" fmla="*/ 0 h 698201"/>
              <a:gd name="connsiteX7" fmla="*/ 0 w 1895475"/>
              <a:gd name="connsiteY7"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0 w 1895475"/>
              <a:gd name="connsiteY5" fmla="*/ 0 h 698201"/>
              <a:gd name="connsiteX6" fmla="*/ 0 w 1895475"/>
              <a:gd name="connsiteY6" fmla="*/ 0 h 698201"/>
              <a:gd name="connsiteX0" fmla="*/ 1896416 w 1896416"/>
              <a:gd name="connsiteY0" fmla="*/ 885825 h 945851"/>
              <a:gd name="connsiteX1" fmla="*/ 1363016 w 1896416"/>
              <a:gd name="connsiteY1" fmla="*/ 857250 h 945851"/>
              <a:gd name="connsiteX2" fmla="*/ 1010591 w 1896416"/>
              <a:gd name="connsiteY2" fmla="*/ 942975 h 945851"/>
              <a:gd name="connsiteX3" fmla="*/ 620066 w 1896416"/>
              <a:gd name="connsiteY3" fmla="*/ 733425 h 945851"/>
              <a:gd name="connsiteX4" fmla="*/ 181916 w 1896416"/>
              <a:gd name="connsiteY4" fmla="*/ 685800 h 945851"/>
              <a:gd name="connsiteX5" fmla="*/ 941 w 1896416"/>
              <a:gd name="connsiteY5" fmla="*/ 247650 h 945851"/>
              <a:gd name="connsiteX6" fmla="*/ 248591 w 1896416"/>
              <a:gd name="connsiteY6" fmla="*/ 0 h 945851"/>
              <a:gd name="connsiteX0" fmla="*/ 1895813 w 1895813"/>
              <a:gd name="connsiteY0" fmla="*/ 1409700 h 1469726"/>
              <a:gd name="connsiteX1" fmla="*/ 1362413 w 1895813"/>
              <a:gd name="connsiteY1" fmla="*/ 1381125 h 1469726"/>
              <a:gd name="connsiteX2" fmla="*/ 1009988 w 1895813"/>
              <a:gd name="connsiteY2" fmla="*/ 1466850 h 1469726"/>
              <a:gd name="connsiteX3" fmla="*/ 619463 w 1895813"/>
              <a:gd name="connsiteY3" fmla="*/ 1257300 h 1469726"/>
              <a:gd name="connsiteX4" fmla="*/ 181313 w 1895813"/>
              <a:gd name="connsiteY4" fmla="*/ 1209675 h 1469726"/>
              <a:gd name="connsiteX5" fmla="*/ 338 w 1895813"/>
              <a:gd name="connsiteY5" fmla="*/ 771525 h 1469726"/>
              <a:gd name="connsiteX6" fmla="*/ 219413 w 1895813"/>
              <a:gd name="connsiteY6" fmla="*/ 0 h 1469726"/>
              <a:gd name="connsiteX0" fmla="*/ 1895813 w 1895813"/>
              <a:gd name="connsiteY0" fmla="*/ 1409700 h 1469726"/>
              <a:gd name="connsiteX1" fmla="*/ 1362413 w 1895813"/>
              <a:gd name="connsiteY1" fmla="*/ 1381125 h 1469726"/>
              <a:gd name="connsiteX2" fmla="*/ 1009988 w 1895813"/>
              <a:gd name="connsiteY2" fmla="*/ 1466850 h 1469726"/>
              <a:gd name="connsiteX3" fmla="*/ 619463 w 1895813"/>
              <a:gd name="connsiteY3" fmla="*/ 1257300 h 1469726"/>
              <a:gd name="connsiteX4" fmla="*/ 181313 w 1895813"/>
              <a:gd name="connsiteY4" fmla="*/ 1209675 h 1469726"/>
              <a:gd name="connsiteX5" fmla="*/ 338 w 1895813"/>
              <a:gd name="connsiteY5" fmla="*/ 771525 h 1469726"/>
              <a:gd name="connsiteX6" fmla="*/ 219413 w 1895813"/>
              <a:gd name="connsiteY6" fmla="*/ 0 h 1469726"/>
              <a:gd name="connsiteX0" fmla="*/ 1733060 w 1733060"/>
              <a:gd name="connsiteY0" fmla="*/ 1409700 h 1469726"/>
              <a:gd name="connsiteX1" fmla="*/ 1199660 w 1733060"/>
              <a:gd name="connsiteY1" fmla="*/ 1381125 h 1469726"/>
              <a:gd name="connsiteX2" fmla="*/ 847235 w 1733060"/>
              <a:gd name="connsiteY2" fmla="*/ 1466850 h 1469726"/>
              <a:gd name="connsiteX3" fmla="*/ 456710 w 1733060"/>
              <a:gd name="connsiteY3" fmla="*/ 1257300 h 1469726"/>
              <a:gd name="connsiteX4" fmla="*/ 18560 w 1733060"/>
              <a:gd name="connsiteY4" fmla="*/ 1209675 h 1469726"/>
              <a:gd name="connsiteX5" fmla="*/ 78885 w 1733060"/>
              <a:gd name="connsiteY5" fmla="*/ 695325 h 1469726"/>
              <a:gd name="connsiteX6" fmla="*/ 56660 w 1733060"/>
              <a:gd name="connsiteY6" fmla="*/ 0 h 1469726"/>
              <a:gd name="connsiteX0" fmla="*/ 1676400 w 1676400"/>
              <a:gd name="connsiteY0" fmla="*/ 1409700 h 1469726"/>
              <a:gd name="connsiteX1" fmla="*/ 1143000 w 1676400"/>
              <a:gd name="connsiteY1" fmla="*/ 1381125 h 1469726"/>
              <a:gd name="connsiteX2" fmla="*/ 790575 w 1676400"/>
              <a:gd name="connsiteY2" fmla="*/ 1466850 h 1469726"/>
              <a:gd name="connsiteX3" fmla="*/ 400050 w 1676400"/>
              <a:gd name="connsiteY3" fmla="*/ 1257300 h 1469726"/>
              <a:gd name="connsiteX4" fmla="*/ 184150 w 1676400"/>
              <a:gd name="connsiteY4" fmla="*/ 1038225 h 1469726"/>
              <a:gd name="connsiteX5" fmla="*/ 22225 w 1676400"/>
              <a:gd name="connsiteY5" fmla="*/ 695325 h 1469726"/>
              <a:gd name="connsiteX6" fmla="*/ 0 w 1676400"/>
              <a:gd name="connsiteY6" fmla="*/ 0 h 1469726"/>
              <a:gd name="connsiteX0" fmla="*/ 1676400 w 1676400"/>
              <a:gd name="connsiteY0" fmla="*/ 1409700 h 1409700"/>
              <a:gd name="connsiteX1" fmla="*/ 1143000 w 1676400"/>
              <a:gd name="connsiteY1" fmla="*/ 1381125 h 1409700"/>
              <a:gd name="connsiteX2" fmla="*/ 819150 w 1676400"/>
              <a:gd name="connsiteY2" fmla="*/ 1193800 h 1409700"/>
              <a:gd name="connsiteX3" fmla="*/ 400050 w 1676400"/>
              <a:gd name="connsiteY3" fmla="*/ 1257300 h 1409700"/>
              <a:gd name="connsiteX4" fmla="*/ 184150 w 1676400"/>
              <a:gd name="connsiteY4" fmla="*/ 1038225 h 1409700"/>
              <a:gd name="connsiteX5" fmla="*/ 22225 w 1676400"/>
              <a:gd name="connsiteY5" fmla="*/ 695325 h 1409700"/>
              <a:gd name="connsiteX6" fmla="*/ 0 w 1676400"/>
              <a:gd name="connsiteY6" fmla="*/ 0 h 1409700"/>
              <a:gd name="connsiteX0" fmla="*/ 1676400 w 1676400"/>
              <a:gd name="connsiteY0" fmla="*/ 1409700 h 1409700"/>
              <a:gd name="connsiteX1" fmla="*/ 1143000 w 1676400"/>
              <a:gd name="connsiteY1" fmla="*/ 1381125 h 1409700"/>
              <a:gd name="connsiteX2" fmla="*/ 819150 w 1676400"/>
              <a:gd name="connsiteY2" fmla="*/ 1193800 h 1409700"/>
              <a:gd name="connsiteX3" fmla="*/ 184150 w 1676400"/>
              <a:gd name="connsiteY3" fmla="*/ 1038225 h 1409700"/>
              <a:gd name="connsiteX4" fmla="*/ 22225 w 1676400"/>
              <a:gd name="connsiteY4" fmla="*/ 695325 h 1409700"/>
              <a:gd name="connsiteX5" fmla="*/ 0 w 1676400"/>
              <a:gd name="connsiteY5" fmla="*/ 0 h 1409700"/>
              <a:gd name="connsiteX0" fmla="*/ 1707203 w 1707203"/>
              <a:gd name="connsiteY0" fmla="*/ 1409700 h 1409700"/>
              <a:gd name="connsiteX1" fmla="*/ 1173803 w 1707203"/>
              <a:gd name="connsiteY1" fmla="*/ 1381125 h 1409700"/>
              <a:gd name="connsiteX2" fmla="*/ 849953 w 1707203"/>
              <a:gd name="connsiteY2" fmla="*/ 1193800 h 1409700"/>
              <a:gd name="connsiteX3" fmla="*/ 53028 w 1707203"/>
              <a:gd name="connsiteY3" fmla="*/ 695325 h 1409700"/>
              <a:gd name="connsiteX4" fmla="*/ 30803 w 1707203"/>
              <a:gd name="connsiteY4" fmla="*/ 0 h 1409700"/>
              <a:gd name="connsiteX0" fmla="*/ 1676400 w 1676400"/>
              <a:gd name="connsiteY0" fmla="*/ 1409700 h 1409700"/>
              <a:gd name="connsiteX1" fmla="*/ 1143000 w 1676400"/>
              <a:gd name="connsiteY1" fmla="*/ 1381125 h 1409700"/>
              <a:gd name="connsiteX2" fmla="*/ 819150 w 1676400"/>
              <a:gd name="connsiteY2" fmla="*/ 1193800 h 1409700"/>
              <a:gd name="connsiteX3" fmla="*/ 165100 w 1676400"/>
              <a:gd name="connsiteY3" fmla="*/ 673100 h 1409700"/>
              <a:gd name="connsiteX4" fmla="*/ 0 w 1676400"/>
              <a:gd name="connsiteY4" fmla="*/ 0 h 1409700"/>
              <a:gd name="connsiteX0" fmla="*/ 1711325 w 1711325"/>
              <a:gd name="connsiteY0" fmla="*/ 1425575 h 1425575"/>
              <a:gd name="connsiteX1" fmla="*/ 1143000 w 1711325"/>
              <a:gd name="connsiteY1" fmla="*/ 1381125 h 1425575"/>
              <a:gd name="connsiteX2" fmla="*/ 819150 w 1711325"/>
              <a:gd name="connsiteY2" fmla="*/ 1193800 h 1425575"/>
              <a:gd name="connsiteX3" fmla="*/ 165100 w 1711325"/>
              <a:gd name="connsiteY3" fmla="*/ 673100 h 1425575"/>
              <a:gd name="connsiteX4" fmla="*/ 0 w 1711325"/>
              <a:gd name="connsiteY4" fmla="*/ 0 h 142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5" h="1425575">
                <a:moveTo>
                  <a:pt x="1711325" y="1425575"/>
                </a:moveTo>
                <a:cubicBezTo>
                  <a:pt x="1518443" y="1406525"/>
                  <a:pt x="1291696" y="1419754"/>
                  <a:pt x="1143000" y="1381125"/>
                </a:cubicBezTo>
                <a:cubicBezTo>
                  <a:pt x="994304" y="1342496"/>
                  <a:pt x="982133" y="1311804"/>
                  <a:pt x="819150" y="1193800"/>
                </a:cubicBezTo>
                <a:cubicBezTo>
                  <a:pt x="656167" y="1075796"/>
                  <a:pt x="301625" y="872067"/>
                  <a:pt x="165100" y="673100"/>
                </a:cubicBezTo>
                <a:cubicBezTo>
                  <a:pt x="28575" y="474133"/>
                  <a:pt x="63500" y="180975"/>
                  <a:pt x="0" y="0"/>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427640" y="3575710"/>
            <a:ext cx="452368" cy="261610"/>
          </a:xfrm>
          <a:prstGeom prst="rect">
            <a:avLst/>
          </a:prstGeom>
          <a:noFill/>
        </p:spPr>
        <p:txBody>
          <a:bodyPr wrap="none" rtlCol="0">
            <a:spAutoFit/>
          </a:bodyPr>
          <a:lstStyle/>
          <a:p>
            <a:r>
              <a:rPr lang="en-US" sz="1100" dirty="0" err="1" smtClean="0"/>
              <a:t>Vbat</a:t>
            </a:r>
            <a:endParaRPr lang="en-US" sz="1100" dirty="0"/>
          </a:p>
        </p:txBody>
      </p:sp>
    </p:spTree>
    <p:extLst>
      <p:ext uri="{BB962C8B-B14F-4D97-AF65-F5344CB8AC3E}">
        <p14:creationId xmlns:p14="http://schemas.microsoft.com/office/powerpoint/2010/main" val="114166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teensy/card7b_r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496278"/>
            <a:ext cx="4187825" cy="3405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61642" y="2097643"/>
            <a:ext cx="1430263" cy="369332"/>
          </a:xfrm>
          <a:prstGeom prst="rect">
            <a:avLst/>
          </a:prstGeom>
          <a:noFill/>
        </p:spPr>
        <p:txBody>
          <a:bodyPr wrap="none" rtlCol="0">
            <a:spAutoFit/>
          </a:bodyPr>
          <a:lstStyle/>
          <a:p>
            <a:r>
              <a:rPr lang="en-US" dirty="0" smtClean="0"/>
              <a:t>Cut this trace</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3314" y="2719656"/>
            <a:ext cx="1607610" cy="1759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3438525" y="2857500"/>
            <a:ext cx="2495550" cy="812572"/>
          </a:xfrm>
          <a:custGeom>
            <a:avLst/>
            <a:gdLst>
              <a:gd name="connsiteX0" fmla="*/ 0 w 2495550"/>
              <a:gd name="connsiteY0" fmla="*/ 0 h 812572"/>
              <a:gd name="connsiteX1" fmla="*/ 361950 w 2495550"/>
              <a:gd name="connsiteY1" fmla="*/ 304800 h 812572"/>
              <a:gd name="connsiteX2" fmla="*/ 866775 w 2495550"/>
              <a:gd name="connsiteY2" fmla="*/ 400050 h 812572"/>
              <a:gd name="connsiteX3" fmla="*/ 1143000 w 2495550"/>
              <a:gd name="connsiteY3" fmla="*/ 552450 h 812572"/>
              <a:gd name="connsiteX4" fmla="*/ 1781175 w 2495550"/>
              <a:gd name="connsiteY4" fmla="*/ 561975 h 812572"/>
              <a:gd name="connsiteX5" fmla="*/ 2219325 w 2495550"/>
              <a:gd name="connsiteY5" fmla="*/ 790575 h 812572"/>
              <a:gd name="connsiteX6" fmla="*/ 2495550 w 2495550"/>
              <a:gd name="connsiteY6" fmla="*/ 790575 h 8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812572">
                <a:moveTo>
                  <a:pt x="0" y="0"/>
                </a:moveTo>
                <a:cubicBezTo>
                  <a:pt x="108744" y="119062"/>
                  <a:pt x="217488" y="238125"/>
                  <a:pt x="361950" y="304800"/>
                </a:cubicBezTo>
                <a:cubicBezTo>
                  <a:pt x="506412" y="371475"/>
                  <a:pt x="736600" y="358775"/>
                  <a:pt x="866775" y="400050"/>
                </a:cubicBezTo>
                <a:cubicBezTo>
                  <a:pt x="996950" y="441325"/>
                  <a:pt x="990600" y="525463"/>
                  <a:pt x="1143000" y="552450"/>
                </a:cubicBezTo>
                <a:cubicBezTo>
                  <a:pt x="1295400" y="579438"/>
                  <a:pt x="1601788" y="522288"/>
                  <a:pt x="1781175" y="561975"/>
                </a:cubicBezTo>
                <a:cubicBezTo>
                  <a:pt x="1960562" y="601662"/>
                  <a:pt x="2100263" y="752475"/>
                  <a:pt x="2219325" y="790575"/>
                </a:cubicBezTo>
                <a:cubicBezTo>
                  <a:pt x="2338387" y="828675"/>
                  <a:pt x="2416968" y="809625"/>
                  <a:pt x="2495550" y="790575"/>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600450" y="3695029"/>
            <a:ext cx="2295525" cy="210221"/>
          </a:xfrm>
          <a:custGeom>
            <a:avLst/>
            <a:gdLst>
              <a:gd name="connsiteX0" fmla="*/ 2295525 w 2295525"/>
              <a:gd name="connsiteY0" fmla="*/ 210221 h 210221"/>
              <a:gd name="connsiteX1" fmla="*/ 1704975 w 2295525"/>
              <a:gd name="connsiteY1" fmla="*/ 105446 h 210221"/>
              <a:gd name="connsiteX2" fmla="*/ 1362075 w 2295525"/>
              <a:gd name="connsiteY2" fmla="*/ 671 h 210221"/>
              <a:gd name="connsiteX3" fmla="*/ 676275 w 2295525"/>
              <a:gd name="connsiteY3" fmla="*/ 57821 h 210221"/>
              <a:gd name="connsiteX4" fmla="*/ 276225 w 2295525"/>
              <a:gd name="connsiteY4" fmla="*/ 95921 h 210221"/>
              <a:gd name="connsiteX5" fmla="*/ 0 w 2295525"/>
              <a:gd name="connsiteY5" fmla="*/ 48296 h 21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25" h="210221">
                <a:moveTo>
                  <a:pt x="2295525" y="210221"/>
                </a:moveTo>
                <a:cubicBezTo>
                  <a:pt x="2078037" y="175296"/>
                  <a:pt x="1860550" y="140371"/>
                  <a:pt x="1704975" y="105446"/>
                </a:cubicBezTo>
                <a:cubicBezTo>
                  <a:pt x="1549400" y="70521"/>
                  <a:pt x="1533525" y="8608"/>
                  <a:pt x="1362075" y="671"/>
                </a:cubicBezTo>
                <a:cubicBezTo>
                  <a:pt x="1190625" y="-7267"/>
                  <a:pt x="676275" y="57821"/>
                  <a:pt x="676275" y="57821"/>
                </a:cubicBezTo>
                <a:cubicBezTo>
                  <a:pt x="495300" y="73696"/>
                  <a:pt x="388937" y="97508"/>
                  <a:pt x="276225" y="95921"/>
                </a:cubicBezTo>
                <a:cubicBezTo>
                  <a:pt x="163513" y="94334"/>
                  <a:pt x="0" y="48296"/>
                  <a:pt x="0" y="4829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638550" y="2676525"/>
            <a:ext cx="2314575" cy="1528615"/>
          </a:xfrm>
          <a:custGeom>
            <a:avLst/>
            <a:gdLst>
              <a:gd name="connsiteX0" fmla="*/ 0 w 2314575"/>
              <a:gd name="connsiteY0" fmla="*/ 0 h 1528615"/>
              <a:gd name="connsiteX1" fmla="*/ 933450 w 2314575"/>
              <a:gd name="connsiteY1" fmla="*/ 66675 h 1528615"/>
              <a:gd name="connsiteX2" fmla="*/ 1428750 w 2314575"/>
              <a:gd name="connsiteY2" fmla="*/ 323850 h 1528615"/>
              <a:gd name="connsiteX3" fmla="*/ 1514475 w 2314575"/>
              <a:gd name="connsiteY3" fmla="*/ 1371600 h 1528615"/>
              <a:gd name="connsiteX4" fmla="*/ 2314575 w 2314575"/>
              <a:gd name="connsiteY4" fmla="*/ 1504950 h 152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5" h="1528615">
                <a:moveTo>
                  <a:pt x="0" y="0"/>
                </a:moveTo>
                <a:cubicBezTo>
                  <a:pt x="347662" y="6350"/>
                  <a:pt x="695325" y="12700"/>
                  <a:pt x="933450" y="66675"/>
                </a:cubicBezTo>
                <a:cubicBezTo>
                  <a:pt x="1171575" y="120650"/>
                  <a:pt x="1331913" y="106363"/>
                  <a:pt x="1428750" y="323850"/>
                </a:cubicBezTo>
                <a:cubicBezTo>
                  <a:pt x="1525587" y="541337"/>
                  <a:pt x="1366837" y="1174750"/>
                  <a:pt x="1514475" y="1371600"/>
                </a:cubicBezTo>
                <a:cubicBezTo>
                  <a:pt x="1662113" y="1568450"/>
                  <a:pt x="1988344" y="1536700"/>
                  <a:pt x="2314575" y="1504950"/>
                </a:cubicBezTo>
              </a:path>
            </a:pathLst>
          </a:custGeom>
          <a:noFill/>
          <a:ln w="57150">
            <a:solidFill>
              <a:schemeClr val="accent6">
                <a:lumMod val="75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638551" y="2466975"/>
            <a:ext cx="409574" cy="3619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42792" y="2097643"/>
            <a:ext cx="1430263" cy="369332"/>
          </a:xfrm>
          <a:prstGeom prst="rect">
            <a:avLst/>
          </a:prstGeom>
          <a:noFill/>
        </p:spPr>
        <p:txBody>
          <a:bodyPr wrap="none" rtlCol="0">
            <a:spAutoFit/>
          </a:bodyPr>
          <a:lstStyle/>
          <a:p>
            <a:r>
              <a:rPr lang="en-US" dirty="0" smtClean="0"/>
              <a:t>Cut this trace</a:t>
            </a:r>
            <a:endParaRPr lang="en-US" dirty="0"/>
          </a:p>
        </p:txBody>
      </p:sp>
      <p:cxnSp>
        <p:nvCxnSpPr>
          <p:cNvPr id="13" name="Straight Arrow Connector 12"/>
          <p:cNvCxnSpPr/>
          <p:nvPr/>
        </p:nvCxnSpPr>
        <p:spPr>
          <a:xfrm flipH="1">
            <a:off x="6067425" y="2466975"/>
            <a:ext cx="135463" cy="9738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54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40882" y="1502072"/>
            <a:ext cx="6312642" cy="3134976"/>
            <a:chOff x="1171574" y="3493509"/>
            <a:chExt cx="6242604" cy="3100191"/>
          </a:xfrm>
        </p:grpSpPr>
        <p:pic>
          <p:nvPicPr>
            <p:cNvPr id="3" name="Picture 5" descr="adafruit_products_switch.jpg"/>
            <p:cNvPicPr>
              <a:picLocks noChangeAspect="1" noChangeArrowheads="1"/>
            </p:cNvPicPr>
            <p:nvPr/>
          </p:nvPicPr>
          <p:blipFill rotWithShape="1">
            <a:blip r:embed="rId2">
              <a:extLst>
                <a:ext uri="{28A0092B-C50C-407E-A947-70E740481C1C}">
                  <a14:useLocalDpi xmlns:a14="http://schemas.microsoft.com/office/drawing/2010/main" val="0"/>
                </a:ext>
              </a:extLst>
            </a:blip>
            <a:srcRect l="29144" r="52478" b="69093"/>
            <a:stretch/>
          </p:blipFill>
          <p:spPr bwMode="auto">
            <a:xfrm>
              <a:off x="2292778" y="3493509"/>
              <a:ext cx="829512" cy="10462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707479" y="4723913"/>
              <a:ext cx="2198127" cy="1269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2706486" y="4958270"/>
              <a:ext cx="831609" cy="909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1866900" y="5714996"/>
              <a:ext cx="1065494" cy="878704"/>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666875" y="5714995"/>
              <a:ext cx="1455415" cy="878704"/>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467100" y="5194646"/>
              <a:ext cx="552450" cy="497240"/>
            </a:xfrm>
            <a:custGeom>
              <a:avLst/>
              <a:gdLst>
                <a:gd name="connsiteX0" fmla="*/ 0 w 552450"/>
                <a:gd name="connsiteY0" fmla="*/ 53624 h 497240"/>
                <a:gd name="connsiteX1" fmla="*/ 209550 w 552450"/>
                <a:gd name="connsiteY1" fmla="*/ 34574 h 497240"/>
                <a:gd name="connsiteX2" fmla="*/ 276225 w 552450"/>
                <a:gd name="connsiteY2" fmla="*/ 453674 h 497240"/>
                <a:gd name="connsiteX3" fmla="*/ 552450 w 552450"/>
                <a:gd name="connsiteY3" fmla="*/ 463199 h 497240"/>
              </a:gdLst>
              <a:ahLst/>
              <a:cxnLst>
                <a:cxn ang="0">
                  <a:pos x="connsiteX0" y="connsiteY0"/>
                </a:cxn>
                <a:cxn ang="0">
                  <a:pos x="connsiteX1" y="connsiteY1"/>
                </a:cxn>
                <a:cxn ang="0">
                  <a:pos x="connsiteX2" y="connsiteY2"/>
                </a:cxn>
                <a:cxn ang="0">
                  <a:pos x="connsiteX3" y="connsiteY3"/>
                </a:cxn>
              </a:cxnLst>
              <a:rect l="l" t="t" r="r" b="b"/>
              <a:pathLst>
                <a:path w="552450" h="497240">
                  <a:moveTo>
                    <a:pt x="0" y="53624"/>
                  </a:moveTo>
                  <a:cubicBezTo>
                    <a:pt x="81756" y="10761"/>
                    <a:pt x="163513" y="-32101"/>
                    <a:pt x="209550" y="34574"/>
                  </a:cubicBezTo>
                  <a:cubicBezTo>
                    <a:pt x="255587" y="101249"/>
                    <a:pt x="219075" y="382237"/>
                    <a:pt x="276225" y="453674"/>
                  </a:cubicBezTo>
                  <a:cubicBezTo>
                    <a:pt x="333375" y="525111"/>
                    <a:pt x="442912" y="494155"/>
                    <a:pt x="552450" y="46319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760080" y="4259816"/>
              <a:ext cx="2292055" cy="2306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8" cstate="print">
              <a:clrChange>
                <a:clrFrom>
                  <a:srgbClr val="FBFDFA"/>
                </a:clrFrom>
                <a:clrTo>
                  <a:srgbClr val="FBFDFA">
                    <a:alpha val="0"/>
                  </a:srgbClr>
                </a:clrTo>
              </a:clrChange>
              <a:extLst>
                <a:ext uri="{BEBA8EAE-BF5A-486C-A8C5-ECC9F3942E4B}">
                  <a14:imgProps xmlns:a14="http://schemas.microsoft.com/office/drawing/2010/main">
                    <a14:imgLayer r:embed="rId9">
                      <a14:imgEffect>
                        <a14:backgroundRemoval t="0" b="98374" l="1156" r="98150">
                          <a14:foregroundMark x1="5868" y1="49313" x2="5868" y2="49313"/>
                          <a14:foregroundMark x1="5721" y1="70447" x2="5721" y2="70447"/>
                          <a14:foregroundMark x1="5428" y1="54811" x2="5428" y2="54811"/>
                          <a14:foregroundMark x1="3521" y1="47079" x2="3521" y2="47079"/>
                          <a14:foregroundMark x1="5428" y1="44845" x2="5428" y2="44845"/>
                          <a14:foregroundMark x1="1387" y1="65041" x2="1156" y2="35366"/>
                          <a14:backgroundMark x1="1734" y1="27236" x2="2197" y2="2846"/>
                          <a14:backgroundMark x1="231" y1="65854" x2="462" y2="33740"/>
                          <a14:backgroundMark x1="2775" y1="96341" x2="2890" y2="73577"/>
                        </a14:backgroundRemoval>
                      </a14:imgEffect>
                    </a14:imgLayer>
                  </a14:imgProps>
                </a:ext>
                <a:ext uri="{28A0092B-C50C-407E-A947-70E740481C1C}">
                  <a14:useLocalDpi xmlns:a14="http://schemas.microsoft.com/office/drawing/2010/main" val="0"/>
                </a:ext>
              </a:extLst>
            </a:blip>
            <a:srcRect l="-233"/>
            <a:stretch/>
          </p:blipFill>
          <p:spPr bwMode="auto">
            <a:xfrm>
              <a:off x="3808461" y="4708514"/>
              <a:ext cx="3605717" cy="102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9779" y="4364124"/>
              <a:ext cx="289718"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eform 12"/>
            <p:cNvSpPr/>
            <p:nvPr/>
          </p:nvSpPr>
          <p:spPr>
            <a:xfrm>
              <a:off x="2932394" y="4221477"/>
              <a:ext cx="420406" cy="1295398"/>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Lst>
              <a:ahLst/>
              <a:cxnLst>
                <a:cxn ang="0">
                  <a:pos x="connsiteX0" y="connsiteY0"/>
                </a:cxn>
                <a:cxn ang="0">
                  <a:pos x="connsiteX1" y="connsiteY1"/>
                </a:cxn>
                <a:cxn ang="0">
                  <a:pos x="connsiteX2" y="connsiteY2"/>
                </a:cxn>
                <a:cxn ang="0">
                  <a:pos x="connsiteX3" y="connsiteY3"/>
                </a:cxn>
              </a:cxnLst>
              <a:rect l="l" t="t" r="r" b="b"/>
              <a:pathLst>
                <a:path w="420406" h="1295400">
                  <a:moveTo>
                    <a:pt x="420406" y="1295400"/>
                  </a:moveTo>
                  <a:cubicBezTo>
                    <a:pt x="292771" y="1113790"/>
                    <a:pt x="24166" y="1037590"/>
                    <a:pt x="1306" y="876300"/>
                  </a:cubicBezTo>
                  <a:cubicBezTo>
                    <a:pt x="-21554" y="715010"/>
                    <a:pt x="262926" y="473710"/>
                    <a:pt x="283246" y="327660"/>
                  </a:cubicBezTo>
                  <a:cubicBezTo>
                    <a:pt x="303566" y="181610"/>
                    <a:pt x="184186" y="41910"/>
                    <a:pt x="123226"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3042269" y="4068435"/>
              <a:ext cx="420370" cy="1440179"/>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 name="connsiteX0" fmla="*/ 420370 w 420370"/>
                <a:gd name="connsiteY0" fmla="*/ 1440180 h 1440180"/>
                <a:gd name="connsiteX1" fmla="*/ 1270 w 420370"/>
                <a:gd name="connsiteY1" fmla="*/ 1021080 h 1440180"/>
                <a:gd name="connsiteX2" fmla="*/ 283210 w 420370"/>
                <a:gd name="connsiteY2" fmla="*/ 472440 h 1440180"/>
                <a:gd name="connsiteX3" fmla="*/ 69850 w 420370"/>
                <a:gd name="connsiteY3" fmla="*/ 0 h 1440180"/>
              </a:gdLst>
              <a:ahLst/>
              <a:cxnLst>
                <a:cxn ang="0">
                  <a:pos x="connsiteX0" y="connsiteY0"/>
                </a:cxn>
                <a:cxn ang="0">
                  <a:pos x="connsiteX1" y="connsiteY1"/>
                </a:cxn>
                <a:cxn ang="0">
                  <a:pos x="connsiteX2" y="connsiteY2"/>
                </a:cxn>
                <a:cxn ang="0">
                  <a:pos x="connsiteX3" y="connsiteY3"/>
                </a:cxn>
              </a:cxnLst>
              <a:rect l="l" t="t" r="r" b="b"/>
              <a:pathLst>
                <a:path w="420370" h="1440180">
                  <a:moveTo>
                    <a:pt x="420370" y="1440180"/>
                  </a:moveTo>
                  <a:cubicBezTo>
                    <a:pt x="292735" y="1258570"/>
                    <a:pt x="24130" y="1182370"/>
                    <a:pt x="1270" y="1021080"/>
                  </a:cubicBezTo>
                  <a:cubicBezTo>
                    <a:pt x="-21590" y="859790"/>
                    <a:pt x="271780" y="642620"/>
                    <a:pt x="283210" y="472440"/>
                  </a:cubicBezTo>
                  <a:cubicBezTo>
                    <a:pt x="294640" y="302260"/>
                    <a:pt x="130810" y="41910"/>
                    <a:pt x="69850"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505200" y="4942167"/>
              <a:ext cx="653538" cy="488949"/>
            </a:xfrm>
            <a:custGeom>
              <a:avLst/>
              <a:gdLst>
                <a:gd name="connsiteX0" fmla="*/ 0 w 523875"/>
                <a:gd name="connsiteY0" fmla="*/ 597629 h 647122"/>
                <a:gd name="connsiteX1" fmla="*/ 152400 w 523875"/>
                <a:gd name="connsiteY1" fmla="*/ 597629 h 647122"/>
                <a:gd name="connsiteX2" fmla="*/ 228600 w 523875"/>
                <a:gd name="connsiteY2" fmla="*/ 83279 h 647122"/>
                <a:gd name="connsiteX3" fmla="*/ 523875 w 523875"/>
                <a:gd name="connsiteY3" fmla="*/ 7079 h 647122"/>
              </a:gdLst>
              <a:ahLst/>
              <a:cxnLst>
                <a:cxn ang="0">
                  <a:pos x="connsiteX0" y="connsiteY0"/>
                </a:cxn>
                <a:cxn ang="0">
                  <a:pos x="connsiteX1" y="connsiteY1"/>
                </a:cxn>
                <a:cxn ang="0">
                  <a:pos x="connsiteX2" y="connsiteY2"/>
                </a:cxn>
                <a:cxn ang="0">
                  <a:pos x="connsiteX3" y="connsiteY3"/>
                </a:cxn>
              </a:cxnLst>
              <a:rect l="l" t="t" r="r" b="b"/>
              <a:pathLst>
                <a:path w="523875" h="647122">
                  <a:moveTo>
                    <a:pt x="0" y="597629"/>
                  </a:moveTo>
                  <a:cubicBezTo>
                    <a:pt x="57150" y="640491"/>
                    <a:pt x="114300" y="683354"/>
                    <a:pt x="152400" y="597629"/>
                  </a:cubicBezTo>
                  <a:cubicBezTo>
                    <a:pt x="190500" y="511904"/>
                    <a:pt x="166688" y="181704"/>
                    <a:pt x="228600" y="83279"/>
                  </a:cubicBezTo>
                  <a:cubicBezTo>
                    <a:pt x="290512" y="-15146"/>
                    <a:pt x="407193" y="-4034"/>
                    <a:pt x="523875" y="707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rot="18900000">
            <a:off x="230824" y="2374365"/>
            <a:ext cx="1741182" cy="646331"/>
          </a:xfrm>
          <a:prstGeom prst="rect">
            <a:avLst/>
          </a:prstGeom>
          <a:noFill/>
        </p:spPr>
        <p:txBody>
          <a:bodyPr wrap="none" rtlCol="0">
            <a:spAutoFit/>
          </a:bodyPr>
          <a:lstStyle/>
          <a:p>
            <a:pPr algn="ctr"/>
            <a:r>
              <a:rPr lang="en-US" dirty="0" smtClean="0"/>
              <a:t>Tie Down?</a:t>
            </a:r>
          </a:p>
          <a:p>
            <a:pPr algn="ctr"/>
            <a:r>
              <a:rPr lang="en-US" dirty="0" smtClean="0"/>
              <a:t>(Holes + </a:t>
            </a:r>
            <a:r>
              <a:rPr lang="en-US" dirty="0" err="1" smtClean="0"/>
              <a:t>ZipTie</a:t>
            </a:r>
            <a:r>
              <a:rPr lang="en-US" dirty="0" smtClean="0"/>
              <a:t>?)</a:t>
            </a:r>
            <a:endParaRPr lang="en-US" dirty="0"/>
          </a:p>
        </p:txBody>
      </p:sp>
      <p:sp>
        <p:nvSpPr>
          <p:cNvPr id="16" name="Oval 15"/>
          <p:cNvSpPr/>
          <p:nvPr/>
        </p:nvSpPr>
        <p:spPr>
          <a:xfrm>
            <a:off x="1530991"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077424"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88786" y="3222298"/>
            <a:ext cx="1546433"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6767" y="916170"/>
            <a:ext cx="2296912" cy="646331"/>
          </a:xfrm>
          <a:prstGeom prst="rect">
            <a:avLst/>
          </a:prstGeom>
          <a:noFill/>
        </p:spPr>
        <p:txBody>
          <a:bodyPr wrap="none" rtlCol="0">
            <a:spAutoFit/>
          </a:bodyPr>
          <a:lstStyle/>
          <a:p>
            <a:pPr algn="ctr"/>
            <a:r>
              <a:rPr lang="en-US" dirty="0" smtClean="0"/>
              <a:t>Some sort of switch.</a:t>
            </a:r>
          </a:p>
          <a:p>
            <a:pPr algn="ctr"/>
            <a:r>
              <a:rPr lang="en-US" dirty="0" smtClean="0"/>
              <a:t>Loose or panel mount.</a:t>
            </a:r>
            <a:endParaRPr lang="en-US" dirty="0"/>
          </a:p>
        </p:txBody>
      </p:sp>
      <p:sp>
        <p:nvSpPr>
          <p:cNvPr id="21" name="TextBox 20"/>
          <p:cNvSpPr txBox="1"/>
          <p:nvPr/>
        </p:nvSpPr>
        <p:spPr>
          <a:xfrm>
            <a:off x="2923789" y="5091661"/>
            <a:ext cx="1779398" cy="369332"/>
          </a:xfrm>
          <a:prstGeom prst="rect">
            <a:avLst/>
          </a:prstGeom>
          <a:noFill/>
        </p:spPr>
        <p:txBody>
          <a:bodyPr wrap="none" rtlCol="0">
            <a:spAutoFit/>
          </a:bodyPr>
          <a:lstStyle/>
          <a:p>
            <a:pPr algn="ctr"/>
            <a:r>
              <a:rPr lang="en-US" dirty="0" smtClean="0"/>
              <a:t>Screw this down.</a:t>
            </a:r>
            <a:endParaRPr lang="en-US" dirty="0"/>
          </a:p>
        </p:txBody>
      </p:sp>
      <p:cxnSp>
        <p:nvCxnSpPr>
          <p:cNvPr id="23" name="Straight Arrow Connector 22"/>
          <p:cNvCxnSpPr/>
          <p:nvPr/>
        </p:nvCxnSpPr>
        <p:spPr>
          <a:xfrm flipV="1">
            <a:off x="3904646" y="3816743"/>
            <a:ext cx="212543" cy="12587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51678" y="1245037"/>
            <a:ext cx="2252091" cy="646331"/>
          </a:xfrm>
          <a:prstGeom prst="rect">
            <a:avLst/>
          </a:prstGeom>
          <a:noFill/>
        </p:spPr>
        <p:txBody>
          <a:bodyPr wrap="none" rtlCol="0">
            <a:spAutoFit/>
          </a:bodyPr>
          <a:lstStyle/>
          <a:p>
            <a:pPr algn="ctr"/>
            <a:r>
              <a:rPr lang="en-US" dirty="0" smtClean="0"/>
              <a:t>Underneath, cut trace</a:t>
            </a:r>
          </a:p>
          <a:p>
            <a:pPr algn="ctr"/>
            <a:r>
              <a:rPr lang="en-US" dirty="0" smtClean="0"/>
              <a:t>Between </a:t>
            </a:r>
            <a:r>
              <a:rPr lang="en-US" dirty="0" err="1" smtClean="0"/>
              <a:t>V</a:t>
            </a:r>
            <a:r>
              <a:rPr lang="en-US" baseline="-25000" dirty="0" err="1" smtClean="0"/>
              <a:t>usb</a:t>
            </a:r>
            <a:r>
              <a:rPr lang="en-US" dirty="0" smtClean="0"/>
              <a:t> and 5V</a:t>
            </a:r>
          </a:p>
        </p:txBody>
      </p:sp>
      <p:sp>
        <p:nvSpPr>
          <p:cNvPr id="22" name="Freeform 21"/>
          <p:cNvSpPr/>
          <p:nvPr/>
        </p:nvSpPr>
        <p:spPr>
          <a:xfrm>
            <a:off x="4191000" y="2825115"/>
            <a:ext cx="514350" cy="290321"/>
          </a:xfrm>
          <a:custGeom>
            <a:avLst/>
            <a:gdLst>
              <a:gd name="connsiteX0" fmla="*/ 0 w 781050"/>
              <a:gd name="connsiteY0" fmla="*/ 304800 h 314215"/>
              <a:gd name="connsiteX1" fmla="*/ 314325 w 781050"/>
              <a:gd name="connsiteY1" fmla="*/ 276225 h 314215"/>
              <a:gd name="connsiteX2" fmla="*/ 781050 w 781050"/>
              <a:gd name="connsiteY2" fmla="*/ 0 h 314215"/>
              <a:gd name="connsiteX0" fmla="*/ 0 w 781050"/>
              <a:gd name="connsiteY0" fmla="*/ 304800 h 305577"/>
              <a:gd name="connsiteX1" fmla="*/ 184785 w 781050"/>
              <a:gd name="connsiteY1" fmla="*/ 154305 h 305577"/>
              <a:gd name="connsiteX2" fmla="*/ 781050 w 781050"/>
              <a:gd name="connsiteY2" fmla="*/ 0 h 305577"/>
              <a:gd name="connsiteX0" fmla="*/ 0 w 514350"/>
              <a:gd name="connsiteY0" fmla="*/ 289560 h 290321"/>
              <a:gd name="connsiteX1" fmla="*/ 184785 w 514350"/>
              <a:gd name="connsiteY1" fmla="*/ 139065 h 290321"/>
              <a:gd name="connsiteX2" fmla="*/ 514350 w 514350"/>
              <a:gd name="connsiteY2" fmla="*/ 0 h 290321"/>
            </a:gdLst>
            <a:ahLst/>
            <a:cxnLst>
              <a:cxn ang="0">
                <a:pos x="connsiteX0" y="connsiteY0"/>
              </a:cxn>
              <a:cxn ang="0">
                <a:pos x="connsiteX1" y="connsiteY1"/>
              </a:cxn>
              <a:cxn ang="0">
                <a:pos x="connsiteX2" y="connsiteY2"/>
              </a:cxn>
            </a:cxnLst>
            <a:rect l="l" t="t" r="r" b="b"/>
            <a:pathLst>
              <a:path w="514350" h="290321">
                <a:moveTo>
                  <a:pt x="0" y="289560"/>
                </a:moveTo>
                <a:cubicBezTo>
                  <a:pt x="92075" y="300672"/>
                  <a:pt x="99060" y="187325"/>
                  <a:pt x="184785" y="139065"/>
                </a:cubicBezTo>
                <a:cubicBezTo>
                  <a:pt x="270510" y="90805"/>
                  <a:pt x="514350" y="0"/>
                  <a:pt x="514350" y="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438411" y="1542882"/>
            <a:ext cx="337913" cy="1363846"/>
          </a:xfrm>
          <a:custGeom>
            <a:avLst/>
            <a:gdLst>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54188 w 554188"/>
              <a:gd name="connsiteY0" fmla="*/ 0 h 1140977"/>
              <a:gd name="connsiteX1" fmla="*/ 3929 w 554188"/>
              <a:gd name="connsiteY1" fmla="*/ 356050 h 1140977"/>
              <a:gd name="connsiteX2" fmla="*/ 311427 w 554188"/>
              <a:gd name="connsiteY2" fmla="*/ 1140977 h 1140977"/>
              <a:gd name="connsiteX0" fmla="*/ 560049 w 560049"/>
              <a:gd name="connsiteY0" fmla="*/ 0 h 1140977"/>
              <a:gd name="connsiteX1" fmla="*/ 9790 w 560049"/>
              <a:gd name="connsiteY1" fmla="*/ 356050 h 1140977"/>
              <a:gd name="connsiteX2" fmla="*/ 317288 w 560049"/>
              <a:gd name="connsiteY2" fmla="*/ 1140977 h 1140977"/>
              <a:gd name="connsiteX0" fmla="*/ 554795 w 554795"/>
              <a:gd name="connsiteY0" fmla="*/ 0 h 1173346"/>
              <a:gd name="connsiteX1" fmla="*/ 4536 w 554795"/>
              <a:gd name="connsiteY1" fmla="*/ 356050 h 1173346"/>
              <a:gd name="connsiteX2" fmla="*/ 368678 w 554795"/>
              <a:gd name="connsiteY2" fmla="*/ 1173346 h 1173346"/>
              <a:gd name="connsiteX0" fmla="*/ 555509 w 555509"/>
              <a:gd name="connsiteY0" fmla="*/ 0 h 1173346"/>
              <a:gd name="connsiteX1" fmla="*/ 5250 w 555509"/>
              <a:gd name="connsiteY1" fmla="*/ 356050 h 1173346"/>
              <a:gd name="connsiteX2" fmla="*/ 369392 w 555509"/>
              <a:gd name="connsiteY2" fmla="*/ 1173346 h 1173346"/>
              <a:gd name="connsiteX0" fmla="*/ 532223 w 532223"/>
              <a:gd name="connsiteY0" fmla="*/ 0 h 1173346"/>
              <a:gd name="connsiteX1" fmla="*/ 6240 w 532223"/>
              <a:gd name="connsiteY1" fmla="*/ 445062 h 1173346"/>
              <a:gd name="connsiteX2" fmla="*/ 346106 w 53222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 name="connsiteX0" fmla="*/ 526169 w 526169"/>
              <a:gd name="connsiteY0" fmla="*/ 0 h 1363846"/>
              <a:gd name="connsiteX1" fmla="*/ 186 w 526169"/>
              <a:gd name="connsiteY1" fmla="*/ 445062 h 1363846"/>
              <a:gd name="connsiteX2" fmla="*/ 461972 w 526169"/>
              <a:gd name="connsiteY2" fmla="*/ 1363846 h 1363846"/>
              <a:gd name="connsiteX0" fmla="*/ 337913 w 337913"/>
              <a:gd name="connsiteY0" fmla="*/ 0 h 1363846"/>
              <a:gd name="connsiteX1" fmla="*/ 2430 w 337913"/>
              <a:gd name="connsiteY1" fmla="*/ 559362 h 1363846"/>
              <a:gd name="connsiteX2" fmla="*/ 273716 w 337913"/>
              <a:gd name="connsiteY2" fmla="*/ 1363846 h 1363846"/>
            </a:gdLst>
            <a:ahLst/>
            <a:cxnLst>
              <a:cxn ang="0">
                <a:pos x="connsiteX0" y="connsiteY0"/>
              </a:cxn>
              <a:cxn ang="0">
                <a:pos x="connsiteX1" y="connsiteY1"/>
              </a:cxn>
              <a:cxn ang="0">
                <a:pos x="connsiteX2" y="connsiteY2"/>
              </a:cxn>
            </a:cxnLst>
            <a:rect l="l" t="t" r="r" b="b"/>
            <a:pathLst>
              <a:path w="337913" h="1363846">
                <a:moveTo>
                  <a:pt x="337913" y="0"/>
                </a:moveTo>
                <a:cubicBezTo>
                  <a:pt x="104592" y="-1"/>
                  <a:pt x="9173" y="250514"/>
                  <a:pt x="2430" y="559362"/>
                </a:cubicBezTo>
                <a:cubicBezTo>
                  <a:pt x="-4313" y="868210"/>
                  <a:pt x="-16923" y="1240780"/>
                  <a:pt x="273716" y="1363846"/>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46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46" t="20660" r="17448" b="14495"/>
          <a:stretch/>
        </p:blipFill>
        <p:spPr bwMode="auto">
          <a:xfrm>
            <a:off x="1447800" y="361950"/>
            <a:ext cx="6090954"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31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pjrc.com/teensy/teensy32_front_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952500"/>
            <a:ext cx="3657600" cy="42100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49617" y="361434"/>
            <a:ext cx="1177566" cy="369332"/>
          </a:xfrm>
          <a:prstGeom prst="rect">
            <a:avLst/>
          </a:prstGeom>
        </p:spPr>
        <p:txBody>
          <a:bodyPr wrap="none">
            <a:spAutoFit/>
          </a:bodyPr>
          <a:lstStyle/>
          <a:p>
            <a:r>
              <a:rPr lang="en-US" b="1" dirty="0"/>
              <a:t>Teensy 3.2</a:t>
            </a:r>
            <a:endParaRPr lang="en-US" dirty="0"/>
          </a:p>
        </p:txBody>
      </p:sp>
      <p:sp>
        <p:nvSpPr>
          <p:cNvPr id="4" name="Rectangle 3"/>
          <p:cNvSpPr/>
          <p:nvPr/>
        </p:nvSpPr>
        <p:spPr>
          <a:xfrm>
            <a:off x="6078717" y="361434"/>
            <a:ext cx="1177566" cy="369332"/>
          </a:xfrm>
          <a:prstGeom prst="rect">
            <a:avLst/>
          </a:prstGeom>
        </p:spPr>
        <p:txBody>
          <a:bodyPr wrap="none">
            <a:spAutoFit/>
          </a:bodyPr>
          <a:lstStyle/>
          <a:p>
            <a:r>
              <a:rPr lang="en-US" b="1" dirty="0"/>
              <a:t>Teensy </a:t>
            </a:r>
            <a:r>
              <a:rPr lang="en-US" b="1" dirty="0" smtClean="0"/>
              <a:t>3.6</a:t>
            </a:r>
            <a:endParaRPr lang="en-US" dirty="0"/>
          </a:p>
        </p:txBody>
      </p:sp>
      <p:pic>
        <p:nvPicPr>
          <p:cNvPr id="3076" name="Picture 4" descr="https://www.pjrc.com/teensy/card9a_re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804068"/>
            <a:ext cx="4074919" cy="450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40064" y="662135"/>
            <a:ext cx="8429625" cy="5696874"/>
            <a:chOff x="340064" y="662135"/>
            <a:chExt cx="8429625" cy="5696874"/>
          </a:xfrm>
        </p:grpSpPr>
        <p:sp>
          <p:nvSpPr>
            <p:cNvPr id="75" name="Rectangle 74"/>
            <p:cNvSpPr/>
            <p:nvPr/>
          </p:nvSpPr>
          <p:spPr>
            <a:xfrm>
              <a:off x="340064" y="1214320"/>
              <a:ext cx="8429625" cy="4811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877144" y="3314671"/>
              <a:ext cx="3337082" cy="2610906"/>
              <a:chOff x="4877144" y="3314671"/>
              <a:chExt cx="3337082" cy="2610906"/>
            </a:xfrm>
          </p:grpSpPr>
          <p:pic>
            <p:nvPicPr>
              <p:cNvPr id="45"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6693254" y="3721743"/>
                <a:ext cx="1928043" cy="1113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913205" y="5123782"/>
                <a:ext cx="765734" cy="83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5531758" y="5105400"/>
                <a:ext cx="2240642" cy="621992"/>
              </a:xfrm>
              <a:custGeom>
                <a:avLst/>
                <a:gdLst>
                  <a:gd name="connsiteX0" fmla="*/ 0 w 2152650"/>
                  <a:gd name="connsiteY0" fmla="*/ 581025 h 616522"/>
                  <a:gd name="connsiteX1" fmla="*/ 1019175 w 2152650"/>
                  <a:gd name="connsiteY1" fmla="*/ 609600 h 616522"/>
                  <a:gd name="connsiteX2" fmla="*/ 1905000 w 2152650"/>
                  <a:gd name="connsiteY2" fmla="*/ 466725 h 616522"/>
                  <a:gd name="connsiteX3" fmla="*/ 2152650 w 2152650"/>
                  <a:gd name="connsiteY3" fmla="*/ 0 h 61652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Lst>
                <a:ahLst/>
                <a:cxnLst>
                  <a:cxn ang="0">
                    <a:pos x="connsiteX0" y="connsiteY0"/>
                  </a:cxn>
                  <a:cxn ang="0">
                    <a:pos x="connsiteX1" y="connsiteY1"/>
                  </a:cxn>
                  <a:cxn ang="0">
                    <a:pos x="connsiteX2" y="connsiteY2"/>
                  </a:cxn>
                  <a:cxn ang="0">
                    <a:pos x="connsiteX3" y="connsiteY3"/>
                  </a:cxn>
                </a:cxnLst>
                <a:rect l="l" t="t" r="r" b="b"/>
                <a:pathLst>
                  <a:path w="2152650" h="621992">
                    <a:moveTo>
                      <a:pt x="0" y="581025"/>
                    </a:moveTo>
                    <a:cubicBezTo>
                      <a:pt x="350837" y="604837"/>
                      <a:pt x="725488" y="641350"/>
                      <a:pt x="1019175" y="609600"/>
                    </a:cubicBezTo>
                    <a:cubicBezTo>
                      <a:pt x="1312862" y="577850"/>
                      <a:pt x="1573213" y="492125"/>
                      <a:pt x="1762125" y="390525"/>
                    </a:cubicBezTo>
                    <a:cubicBezTo>
                      <a:pt x="1951038" y="288925"/>
                      <a:pt x="1961356" y="239712"/>
                      <a:pt x="2152650"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5531758" y="5105400"/>
                <a:ext cx="2152650" cy="461029"/>
              </a:xfrm>
              <a:custGeom>
                <a:avLst/>
                <a:gdLst>
                  <a:gd name="connsiteX0" fmla="*/ 0 w 2152650"/>
                  <a:gd name="connsiteY0" fmla="*/ 581025 h 616522"/>
                  <a:gd name="connsiteX1" fmla="*/ 1019175 w 2152650"/>
                  <a:gd name="connsiteY1" fmla="*/ 609600 h 616522"/>
                  <a:gd name="connsiteX2" fmla="*/ 1905000 w 2152650"/>
                  <a:gd name="connsiteY2" fmla="*/ 466725 h 616522"/>
                  <a:gd name="connsiteX3" fmla="*/ 2152650 w 2152650"/>
                  <a:gd name="connsiteY3" fmla="*/ 0 h 61652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Lst>
                <a:ahLst/>
                <a:cxnLst>
                  <a:cxn ang="0">
                    <a:pos x="connsiteX0" y="connsiteY0"/>
                  </a:cxn>
                  <a:cxn ang="0">
                    <a:pos x="connsiteX1" y="connsiteY1"/>
                  </a:cxn>
                  <a:cxn ang="0">
                    <a:pos x="connsiteX2" y="connsiteY2"/>
                  </a:cxn>
                  <a:cxn ang="0">
                    <a:pos x="connsiteX3" y="connsiteY3"/>
                  </a:cxn>
                </a:cxnLst>
                <a:rect l="l" t="t" r="r" b="b"/>
                <a:pathLst>
                  <a:path w="2152650" h="621992">
                    <a:moveTo>
                      <a:pt x="0" y="581025"/>
                    </a:moveTo>
                    <a:cubicBezTo>
                      <a:pt x="350837" y="604837"/>
                      <a:pt x="725488" y="641350"/>
                      <a:pt x="1019175" y="609600"/>
                    </a:cubicBezTo>
                    <a:cubicBezTo>
                      <a:pt x="1312862" y="577850"/>
                      <a:pt x="1573213" y="492125"/>
                      <a:pt x="1762125" y="390525"/>
                    </a:cubicBezTo>
                    <a:cubicBezTo>
                      <a:pt x="1951038" y="288925"/>
                      <a:pt x="1961356" y="239712"/>
                      <a:pt x="215265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4884" l="1596" r="97872">
                          <a14:foregroundMark x1="23936" y1="44651" x2="23936" y2="44651"/>
                          <a14:backgroundMark x1="47340" y1="21395" x2="47340" y2="21395"/>
                          <a14:backgroundMark x1="50000" y1="16744" x2="50000" y2="16744"/>
                          <a14:backgroundMark x1="51596" y1="23721" x2="51596" y2="23721"/>
                          <a14:backgroundMark x1="51596" y1="19070" x2="51596" y2="19070"/>
                          <a14:backgroundMark x1="53191" y1="18140" x2="53191" y2="18140"/>
                          <a14:backgroundMark x1="43617" y1="17674" x2="43617" y2="17674"/>
                          <a14:backgroundMark x1="45213" y1="14419" x2="45213" y2="14419"/>
                          <a14:backgroundMark x1="47340" y1="19070" x2="47340" y2="19070"/>
                          <a14:backgroundMark x1="15957" y1="79070" x2="15957" y2="79070"/>
                          <a14:backgroundMark x1="32447" y1="78605" x2="32447" y2="78605"/>
                          <a14:backgroundMark x1="49468" y1="79535" x2="49468" y2="79535"/>
                          <a14:backgroundMark x1="67021" y1="79535" x2="67021" y2="79535"/>
                          <a14:backgroundMark x1="84574" y1="78605" x2="84574" y2="78605"/>
                          <a14:backgroundMark x1="87234" y1="41395" x2="87234" y2="41395"/>
                          <a14:backgroundMark x1="84574" y1="42326" x2="84574" y2="42326"/>
                          <a14:backgroundMark x1="9043" y1="60465" x2="9043" y2="60465"/>
                        </a14:backgroundRemoval>
                      </a14:imgEffect>
                    </a14:imgLayer>
                  </a14:imgProps>
                </a:ex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1277116" y="2425326"/>
              <a:ext cx="378630" cy="307777"/>
            </a:xfrm>
            <a:prstGeom prst="rect">
              <a:avLst/>
            </a:prstGeom>
            <a:noFill/>
          </p:spPr>
          <p:txBody>
            <a:bodyPr wrap="none" rtlCol="0">
              <a:spAutoFit/>
            </a:bodyPr>
            <a:lstStyle/>
            <a:p>
              <a:pPr algn="ctr"/>
              <a:r>
                <a:rPr lang="en-US" sz="1400" dirty="0" smtClean="0"/>
                <a:t>3V</a:t>
              </a:r>
            </a:p>
          </p:txBody>
        </p: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3"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4884" l="1596" r="97872">
                          <a14:foregroundMark x1="23936" y1="44651" x2="23936" y2="44651"/>
                          <a14:backgroundMark x1="47340" y1="21395" x2="47340" y2="21395"/>
                          <a14:backgroundMark x1="50000" y1="16744" x2="50000" y2="16744"/>
                          <a14:backgroundMark x1="51596" y1="23721" x2="51596" y2="23721"/>
                          <a14:backgroundMark x1="51596" y1="19070" x2="51596" y2="19070"/>
                          <a14:backgroundMark x1="53191" y1="18140" x2="53191" y2="18140"/>
                          <a14:backgroundMark x1="43617" y1="17674" x2="43617" y2="17674"/>
                          <a14:backgroundMark x1="45213" y1="14419" x2="45213" y2="14419"/>
                          <a14:backgroundMark x1="47340" y1="19070" x2="47340" y2="19070"/>
                          <a14:backgroundMark x1="15957" y1="79070" x2="15957" y2="79070"/>
                          <a14:backgroundMark x1="32447" y1="78605" x2="32447" y2="78605"/>
                          <a14:backgroundMark x1="49468" y1="79535" x2="49468" y2="79535"/>
                          <a14:backgroundMark x1="67021" y1="79535" x2="67021" y2="79535"/>
                          <a14:backgroundMark x1="84574" y1="78605" x2="84574" y2="78605"/>
                          <a14:backgroundMark x1="87234" y1="41395" x2="87234" y2="41395"/>
                          <a14:backgroundMark x1="84574" y1="42326" x2="84574" y2="42326"/>
                          <a14:backgroundMark x1="9043" y1="60465" x2="9043" y2="60465"/>
                        </a14:backgroundRemoval>
                      </a14:imgEffect>
                    </a14:imgLayer>
                  </a14:imgProps>
                </a:ext>
                <a:ext uri="{28A0092B-C50C-407E-A947-70E740481C1C}">
                  <a14:useLocalDpi xmlns:a14="http://schemas.microsoft.com/office/drawing/2010/main" val="0"/>
                </a:ext>
              </a:extLst>
            </a:blip>
            <a:srcRect/>
            <a:stretch>
              <a:fillRect/>
            </a:stretch>
          </p:blipFill>
          <p:spPr bwMode="auto">
            <a:xfrm>
              <a:off x="724423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030858" y="2110655"/>
              <a:ext cx="378630" cy="307777"/>
            </a:xfrm>
            <a:prstGeom prst="rect">
              <a:avLst/>
            </a:prstGeom>
            <a:noFill/>
          </p:spPr>
          <p:txBody>
            <a:bodyPr wrap="none" rtlCol="0">
              <a:spAutoFit/>
            </a:bodyPr>
            <a:lstStyle/>
            <a:p>
              <a:pPr algn="ctr"/>
              <a:r>
                <a:rPr lang="en-US" sz="1400" dirty="0" smtClean="0"/>
                <a:t>3V</a:t>
              </a:r>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flipH="1">
              <a:off x="3775606" y="2007271"/>
              <a:ext cx="3600180" cy="89066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 name="connsiteX0" fmla="*/ 3569700 w 3569700"/>
                <a:gd name="connsiteY0" fmla="*/ 913523 h 913523"/>
                <a:gd name="connsiteX1" fmla="*/ 1878138 w 3569700"/>
                <a:gd name="connsiteY1" fmla="*/ 7129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569700 w 3569700"/>
                <a:gd name="connsiteY0" fmla="*/ 913523 h 913523"/>
                <a:gd name="connsiteX1" fmla="*/ 2678238 w 3569700"/>
                <a:gd name="connsiteY1" fmla="*/ 7510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569700 w 3569700"/>
                <a:gd name="connsiteY0" fmla="*/ 913523 h 913523"/>
                <a:gd name="connsiteX1" fmla="*/ 2678238 w 3569700"/>
                <a:gd name="connsiteY1" fmla="*/ 7510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600180 w 3600180"/>
                <a:gd name="connsiteY0" fmla="*/ 890663 h 890663"/>
                <a:gd name="connsiteX1" fmla="*/ 2678238 w 3600180"/>
                <a:gd name="connsiteY1" fmla="*/ 7510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 name="connsiteX0" fmla="*/ 3600180 w 3600180"/>
                <a:gd name="connsiteY0" fmla="*/ 890663 h 890663"/>
                <a:gd name="connsiteX1" fmla="*/ 2670618 w 3600180"/>
                <a:gd name="connsiteY1" fmla="*/ 7891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 name="connsiteX0" fmla="*/ 3600180 w 3600180"/>
                <a:gd name="connsiteY0" fmla="*/ 890663 h 890663"/>
                <a:gd name="connsiteX1" fmla="*/ 2670618 w 3600180"/>
                <a:gd name="connsiteY1" fmla="*/ 7891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180" h="890663">
                  <a:moveTo>
                    <a:pt x="3600180" y="890663"/>
                  </a:moveTo>
                  <a:cubicBezTo>
                    <a:pt x="3591460" y="731900"/>
                    <a:pt x="3147335" y="779772"/>
                    <a:pt x="2670618" y="789168"/>
                  </a:cubicBezTo>
                  <a:cubicBezTo>
                    <a:pt x="2193901" y="798564"/>
                    <a:pt x="1322839" y="783616"/>
                    <a:pt x="922759" y="764160"/>
                  </a:cubicBezTo>
                  <a:cubicBezTo>
                    <a:pt x="522679" y="744704"/>
                    <a:pt x="415488" y="714948"/>
                    <a:pt x="270136" y="672429"/>
                  </a:cubicBezTo>
                  <a:cubicBezTo>
                    <a:pt x="124784" y="629910"/>
                    <a:pt x="108069" y="532220"/>
                    <a:pt x="63348" y="420148"/>
                  </a:cubicBezTo>
                  <a:cubicBezTo>
                    <a:pt x="18627" y="308077"/>
                    <a:pt x="-7288" y="218388"/>
                    <a:pt x="1811"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580722" y="4846476"/>
              <a:ext cx="1922993" cy="1512533"/>
              <a:chOff x="3580722" y="4846476"/>
              <a:chExt cx="1922993" cy="1512533"/>
            </a:xfrm>
          </p:grpSpPr>
          <p:pic>
            <p:nvPicPr>
              <p:cNvPr id="1029" name="Picture 5" descr="Image result for toggle switch"/>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833" b="97167" l="9962" r="89272">
                            <a14:foregroundMark x1="68966" y1="86119" x2="68966" y2="86119"/>
                            <a14:foregroundMark x1="50575" y1="86969" x2="50575" y2="86969"/>
                            <a14:foregroundMark x1="31801" y1="86402" x2="31801" y2="86402"/>
                            <a14:foregroundMark x1="30268" y1="90935" x2="30268" y2="90935"/>
                            <a14:foregroundMark x1="43678" y1="42776" x2="43678" y2="42776"/>
                          </a14:backgroundRemoval>
                        </a14:imgEffect>
                      </a14:imgLayer>
                    </a14:imgProps>
                  </a:ext>
                  <a:ext uri="{28A0092B-C50C-407E-A947-70E740481C1C}">
                    <a14:useLocalDpi xmlns:a14="http://schemas.microsoft.com/office/drawing/2010/main" val="0"/>
                  </a:ext>
                </a:extLst>
              </a:blip>
              <a:srcRect/>
              <a:stretch>
                <a:fillRect/>
              </a:stretch>
            </p:blipFill>
            <p:spPr bwMode="auto">
              <a:xfrm rot="10800000">
                <a:off x="3580722" y="5242715"/>
                <a:ext cx="825362" cy="1116294"/>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3980842" y="4891857"/>
                <a:ext cx="1447134" cy="480243"/>
              </a:xfrm>
              <a:custGeom>
                <a:avLst/>
                <a:gdLst>
                  <a:gd name="connsiteX0" fmla="*/ 1414118 w 1460550"/>
                  <a:gd name="connsiteY0" fmla="*/ 303911 h 479171"/>
                  <a:gd name="connsiteX1" fmla="*/ 1398878 w 1460550"/>
                  <a:gd name="connsiteY1" fmla="*/ 67691 h 479171"/>
                  <a:gd name="connsiteX2" fmla="*/ 812138 w 1460550"/>
                  <a:gd name="connsiteY2" fmla="*/ 6731 h 479171"/>
                  <a:gd name="connsiteX3" fmla="*/ 95858 w 1460550"/>
                  <a:gd name="connsiteY3" fmla="*/ 197231 h 479171"/>
                  <a:gd name="connsiteX4" fmla="*/ 27278 w 1460550"/>
                  <a:gd name="connsiteY4" fmla="*/ 479171 h 479171"/>
                  <a:gd name="connsiteX0" fmla="*/ 1383638 w 1447134"/>
                  <a:gd name="connsiteY0" fmla="*/ 358323 h 480243"/>
                  <a:gd name="connsiteX1" fmla="*/ 1398878 w 1447134"/>
                  <a:gd name="connsiteY1" fmla="*/ 68763 h 480243"/>
                  <a:gd name="connsiteX2" fmla="*/ 812138 w 1447134"/>
                  <a:gd name="connsiteY2" fmla="*/ 7803 h 480243"/>
                  <a:gd name="connsiteX3" fmla="*/ 95858 w 1447134"/>
                  <a:gd name="connsiteY3" fmla="*/ 198303 h 480243"/>
                  <a:gd name="connsiteX4" fmla="*/ 27278 w 1447134"/>
                  <a:gd name="connsiteY4" fmla="*/ 480243 h 480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134" h="480243">
                    <a:moveTo>
                      <a:pt x="1383638" y="358323"/>
                    </a:moveTo>
                    <a:cubicBezTo>
                      <a:pt x="1426183" y="264978"/>
                      <a:pt x="1494128" y="127183"/>
                      <a:pt x="1398878" y="68763"/>
                    </a:cubicBezTo>
                    <a:cubicBezTo>
                      <a:pt x="1303628" y="10343"/>
                      <a:pt x="1029308" y="-13787"/>
                      <a:pt x="812138" y="7803"/>
                    </a:cubicBezTo>
                    <a:cubicBezTo>
                      <a:pt x="594968" y="29393"/>
                      <a:pt x="226668" y="119563"/>
                      <a:pt x="95858" y="198303"/>
                    </a:cubicBezTo>
                    <a:cubicBezTo>
                      <a:pt x="-34952" y="277043"/>
                      <a:pt x="-3837" y="378643"/>
                      <a:pt x="27278" y="480243"/>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829662" y="4846476"/>
                <a:ext cx="1674053" cy="525780"/>
              </a:xfrm>
              <a:custGeom>
                <a:avLst/>
                <a:gdLst>
                  <a:gd name="connsiteX0" fmla="*/ 1414118 w 1460550"/>
                  <a:gd name="connsiteY0" fmla="*/ 303911 h 479171"/>
                  <a:gd name="connsiteX1" fmla="*/ 1398878 w 1460550"/>
                  <a:gd name="connsiteY1" fmla="*/ 67691 h 479171"/>
                  <a:gd name="connsiteX2" fmla="*/ 812138 w 1460550"/>
                  <a:gd name="connsiteY2" fmla="*/ 6731 h 479171"/>
                  <a:gd name="connsiteX3" fmla="*/ 95858 w 1460550"/>
                  <a:gd name="connsiteY3" fmla="*/ 197231 h 479171"/>
                  <a:gd name="connsiteX4" fmla="*/ 27278 w 1460550"/>
                  <a:gd name="connsiteY4" fmla="*/ 479171 h 479171"/>
                  <a:gd name="connsiteX0" fmla="*/ 1383638 w 1447134"/>
                  <a:gd name="connsiteY0" fmla="*/ 358323 h 480243"/>
                  <a:gd name="connsiteX1" fmla="*/ 1398878 w 1447134"/>
                  <a:gd name="connsiteY1" fmla="*/ 68763 h 480243"/>
                  <a:gd name="connsiteX2" fmla="*/ 812138 w 1447134"/>
                  <a:gd name="connsiteY2" fmla="*/ 7803 h 480243"/>
                  <a:gd name="connsiteX3" fmla="*/ 95858 w 1447134"/>
                  <a:gd name="connsiteY3" fmla="*/ 198303 h 480243"/>
                  <a:gd name="connsiteX4" fmla="*/ 27278 w 1447134"/>
                  <a:gd name="connsiteY4" fmla="*/ 480243 h 480243"/>
                  <a:gd name="connsiteX0" fmla="*/ 1444598 w 1477750"/>
                  <a:gd name="connsiteY0" fmla="*/ 586830 h 586830"/>
                  <a:gd name="connsiteX1" fmla="*/ 1398878 w 1477750"/>
                  <a:gd name="connsiteY1" fmla="*/ 76290 h 586830"/>
                  <a:gd name="connsiteX2" fmla="*/ 812138 w 1477750"/>
                  <a:gd name="connsiteY2" fmla="*/ 15330 h 586830"/>
                  <a:gd name="connsiteX3" fmla="*/ 95858 w 1477750"/>
                  <a:gd name="connsiteY3" fmla="*/ 205830 h 586830"/>
                  <a:gd name="connsiteX4" fmla="*/ 27278 w 1477750"/>
                  <a:gd name="connsiteY4" fmla="*/ 487770 h 586830"/>
                  <a:gd name="connsiteX0" fmla="*/ 1444598 w 1534997"/>
                  <a:gd name="connsiteY0" fmla="*/ 571637 h 571637"/>
                  <a:gd name="connsiteX1" fmla="*/ 1490318 w 1534997"/>
                  <a:gd name="connsiteY1" fmla="*/ 167777 h 571637"/>
                  <a:gd name="connsiteX2" fmla="*/ 812138 w 1534997"/>
                  <a:gd name="connsiteY2" fmla="*/ 137 h 571637"/>
                  <a:gd name="connsiteX3" fmla="*/ 95858 w 1534997"/>
                  <a:gd name="connsiteY3" fmla="*/ 190637 h 571637"/>
                  <a:gd name="connsiteX4" fmla="*/ 27278 w 1534997"/>
                  <a:gd name="connsiteY4" fmla="*/ 472577 h 571637"/>
                  <a:gd name="connsiteX0" fmla="*/ 1443380 w 1535466"/>
                  <a:gd name="connsiteY0" fmla="*/ 526040 h 526040"/>
                  <a:gd name="connsiteX1" fmla="*/ 1489100 w 1535466"/>
                  <a:gd name="connsiteY1" fmla="*/ 122180 h 526040"/>
                  <a:gd name="connsiteX2" fmla="*/ 788060 w 1535466"/>
                  <a:gd name="connsiteY2" fmla="*/ 260 h 526040"/>
                  <a:gd name="connsiteX3" fmla="*/ 94640 w 1535466"/>
                  <a:gd name="connsiteY3" fmla="*/ 145040 h 526040"/>
                  <a:gd name="connsiteX4" fmla="*/ 26060 w 1535466"/>
                  <a:gd name="connsiteY4" fmla="*/ 426980 h 526040"/>
                  <a:gd name="connsiteX0" fmla="*/ 1568071 w 1660157"/>
                  <a:gd name="connsiteY0" fmla="*/ 526040 h 556520"/>
                  <a:gd name="connsiteX1" fmla="*/ 1613791 w 1660157"/>
                  <a:gd name="connsiteY1" fmla="*/ 122180 h 556520"/>
                  <a:gd name="connsiteX2" fmla="*/ 912751 w 1660157"/>
                  <a:gd name="connsiteY2" fmla="*/ 260 h 556520"/>
                  <a:gd name="connsiteX3" fmla="*/ 219331 w 1660157"/>
                  <a:gd name="connsiteY3" fmla="*/ 145040 h 556520"/>
                  <a:gd name="connsiteX4" fmla="*/ 5971 w 1660157"/>
                  <a:gd name="connsiteY4" fmla="*/ 556520 h 556520"/>
                  <a:gd name="connsiteX0" fmla="*/ 1579881 w 1671967"/>
                  <a:gd name="connsiteY0" fmla="*/ 530424 h 560904"/>
                  <a:gd name="connsiteX1" fmla="*/ 1625601 w 1671967"/>
                  <a:gd name="connsiteY1" fmla="*/ 126564 h 560904"/>
                  <a:gd name="connsiteX2" fmla="*/ 924561 w 1671967"/>
                  <a:gd name="connsiteY2" fmla="*/ 4644 h 560904"/>
                  <a:gd name="connsiteX3" fmla="*/ 132081 w 1671967"/>
                  <a:gd name="connsiteY3" fmla="*/ 256104 h 560904"/>
                  <a:gd name="connsiteX4" fmla="*/ 17781 w 1671967"/>
                  <a:gd name="connsiteY4" fmla="*/ 560904 h 560904"/>
                  <a:gd name="connsiteX0" fmla="*/ 1578031 w 1674053"/>
                  <a:gd name="connsiteY0" fmla="*/ 495300 h 525780"/>
                  <a:gd name="connsiteX1" fmla="*/ 1623751 w 1674053"/>
                  <a:gd name="connsiteY1" fmla="*/ 91440 h 525780"/>
                  <a:gd name="connsiteX2" fmla="*/ 869371 w 1674053"/>
                  <a:gd name="connsiteY2" fmla="*/ 0 h 525780"/>
                  <a:gd name="connsiteX3" fmla="*/ 130231 w 1674053"/>
                  <a:gd name="connsiteY3" fmla="*/ 220980 h 525780"/>
                  <a:gd name="connsiteX4" fmla="*/ 15931 w 1674053"/>
                  <a:gd name="connsiteY4" fmla="*/ 525780 h 52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53" h="525780">
                    <a:moveTo>
                      <a:pt x="1578031" y="495300"/>
                    </a:moveTo>
                    <a:cubicBezTo>
                      <a:pt x="1620576" y="401955"/>
                      <a:pt x="1741861" y="173990"/>
                      <a:pt x="1623751" y="91440"/>
                    </a:cubicBezTo>
                    <a:cubicBezTo>
                      <a:pt x="1505641" y="8890"/>
                      <a:pt x="1118291" y="-21590"/>
                      <a:pt x="869371" y="0"/>
                    </a:cubicBezTo>
                    <a:cubicBezTo>
                      <a:pt x="620451" y="21590"/>
                      <a:pt x="272471" y="133350"/>
                      <a:pt x="130231" y="220980"/>
                    </a:cubicBezTo>
                    <a:cubicBezTo>
                      <a:pt x="-12009" y="308610"/>
                      <a:pt x="-15184" y="424180"/>
                      <a:pt x="15931" y="525780"/>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482043" y="2886601"/>
              <a:ext cx="1782957" cy="2339281"/>
              <a:chOff x="3482043" y="2886601"/>
              <a:chExt cx="1782957" cy="2339281"/>
            </a:xfrm>
          </p:grpSpPr>
          <p:sp>
            <p:nvSpPr>
              <p:cNvPr id="9" name="Freeform 8"/>
              <p:cNvSpPr/>
              <p:nvPr/>
            </p:nvSpPr>
            <p:spPr>
              <a:xfrm>
                <a:off x="3505200" y="3749040"/>
                <a:ext cx="1639025" cy="145542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39025"/>
                  <a:gd name="connsiteY0" fmla="*/ 1455420 h 1455420"/>
                  <a:gd name="connsiteX1" fmla="*/ 1524000 w 1639025"/>
                  <a:gd name="connsiteY1" fmla="*/ 1104900 h 1455420"/>
                  <a:gd name="connsiteX2" fmla="*/ 1226820 w 1639025"/>
                  <a:gd name="connsiteY2" fmla="*/ 754380 h 1455420"/>
                  <a:gd name="connsiteX3" fmla="*/ 990600 w 1639025"/>
                  <a:gd name="connsiteY3" fmla="*/ 304800 h 1455420"/>
                  <a:gd name="connsiteX4" fmla="*/ 358140 w 1639025"/>
                  <a:gd name="connsiteY4" fmla="*/ 274320 h 1455420"/>
                  <a:gd name="connsiteX5" fmla="*/ 0 w 1639025"/>
                  <a:gd name="connsiteY5" fmla="*/ 0 h 145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025" h="1455420">
                    <a:moveTo>
                      <a:pt x="1638300" y="1455420"/>
                    </a:moveTo>
                    <a:cubicBezTo>
                      <a:pt x="1645920" y="1220470"/>
                      <a:pt x="1592580" y="1221740"/>
                      <a:pt x="1524000" y="1104900"/>
                    </a:cubicBezTo>
                    <a:cubicBezTo>
                      <a:pt x="1455420" y="988060"/>
                      <a:pt x="1315720" y="887730"/>
                      <a:pt x="1226820" y="754380"/>
                    </a:cubicBezTo>
                    <a:cubicBezTo>
                      <a:pt x="1137920" y="621030"/>
                      <a:pt x="1135380" y="384810"/>
                      <a:pt x="990600" y="304800"/>
                    </a:cubicBezTo>
                    <a:cubicBezTo>
                      <a:pt x="845820" y="224790"/>
                      <a:pt x="523240" y="325120"/>
                      <a:pt x="358140" y="274320"/>
                    </a:cubicBezTo>
                    <a:cubicBezTo>
                      <a:pt x="193040" y="223520"/>
                      <a:pt x="119380" y="127000"/>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638607" y="3016082"/>
                <a:ext cx="1626393" cy="22098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393" h="2209800">
                    <a:moveTo>
                      <a:pt x="1623060" y="2209800"/>
                    </a:moveTo>
                    <a:cubicBezTo>
                      <a:pt x="1630680" y="1974850"/>
                      <a:pt x="1630680" y="1968500"/>
                      <a:pt x="1562100" y="1851660"/>
                    </a:cubicBezTo>
                    <a:cubicBezTo>
                      <a:pt x="1493520" y="1734820"/>
                      <a:pt x="1309370" y="1640840"/>
                      <a:pt x="1211580" y="1508760"/>
                    </a:cubicBezTo>
                    <a:cubicBezTo>
                      <a:pt x="1113790" y="1376680"/>
                      <a:pt x="1074420" y="1186180"/>
                      <a:pt x="975360" y="1059180"/>
                    </a:cubicBezTo>
                    <a:cubicBezTo>
                      <a:pt x="876300" y="932180"/>
                      <a:pt x="779780" y="923290"/>
                      <a:pt x="617220" y="746760"/>
                    </a:cubicBezTo>
                    <a:cubicBezTo>
                      <a:pt x="454660" y="570230"/>
                      <a:pt x="119380" y="127000"/>
                      <a:pt x="0" y="0"/>
                    </a:cubicBezTo>
                  </a:path>
                </a:pathLst>
              </a:custGeom>
              <a:noFill/>
              <a:ln w="38100">
                <a:solidFill>
                  <a:srgbClr val="FF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482043" y="2886601"/>
                <a:ext cx="1548432" cy="23241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432" h="2324100">
                    <a:moveTo>
                      <a:pt x="1546870" y="2324100"/>
                    </a:moveTo>
                    <a:cubicBezTo>
                      <a:pt x="1554490" y="2089150"/>
                      <a:pt x="1535440" y="2101850"/>
                      <a:pt x="1463050" y="1996440"/>
                    </a:cubicBezTo>
                    <a:cubicBezTo>
                      <a:pt x="1390660" y="1891030"/>
                      <a:pt x="1217940" y="1804670"/>
                      <a:pt x="1112530" y="1691640"/>
                    </a:cubicBezTo>
                    <a:cubicBezTo>
                      <a:pt x="1007120" y="1578610"/>
                      <a:pt x="911870" y="1452880"/>
                      <a:pt x="830590" y="1318260"/>
                    </a:cubicBezTo>
                    <a:cubicBezTo>
                      <a:pt x="749310" y="1183640"/>
                      <a:pt x="763280" y="1103630"/>
                      <a:pt x="624850" y="883920"/>
                    </a:cubicBezTo>
                    <a:cubicBezTo>
                      <a:pt x="486420" y="664210"/>
                      <a:pt x="-2530" y="210820"/>
                      <a:pt x="10" y="0"/>
                    </a:cubicBezTo>
                  </a:path>
                </a:pathLst>
              </a:custGeom>
              <a:noFill/>
              <a:ln w="3810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383506" y="4120982"/>
              <a:ext cx="902494" cy="355768"/>
              <a:chOff x="1383506" y="4120982"/>
              <a:chExt cx="902494" cy="355768"/>
            </a:xfrm>
          </p:grpSpPr>
          <p:grpSp>
            <p:nvGrpSpPr>
              <p:cNvPr id="17" name="Group 16"/>
              <p:cNvGrpSpPr/>
              <p:nvPr/>
            </p:nvGrpSpPr>
            <p:grpSpPr>
              <a:xfrm>
                <a:off x="1423447" y="4120982"/>
                <a:ext cx="835502" cy="355768"/>
                <a:chOff x="1423447" y="4120982"/>
                <a:chExt cx="835502" cy="355768"/>
              </a:xfrm>
            </p:grpSpPr>
            <p:cxnSp>
              <p:nvCxnSpPr>
                <p:cNvPr id="16" name="Straight Connector 15"/>
                <p:cNvCxnSpPr/>
                <p:nvPr/>
              </p:nvCxnSpPr>
              <p:spPr>
                <a:xfrm>
                  <a:off x="1423447"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42804"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62161"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781518"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900875"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20232"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39589"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258949"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383506" y="4336749"/>
                <a:ext cx="902494" cy="7899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TextBox 100"/>
            <p:cNvSpPr txBox="1"/>
            <p:nvPr/>
          </p:nvSpPr>
          <p:spPr>
            <a:xfrm>
              <a:off x="366517" y="4168973"/>
              <a:ext cx="989374" cy="307777"/>
            </a:xfrm>
            <a:prstGeom prst="rect">
              <a:avLst/>
            </a:prstGeom>
            <a:noFill/>
          </p:spPr>
          <p:txBody>
            <a:bodyPr wrap="none" rtlCol="0">
              <a:spAutoFit/>
            </a:bodyPr>
            <a:lstStyle/>
            <a:p>
              <a:pPr algn="ctr"/>
              <a:r>
                <a:rPr lang="en-US" sz="1400" dirty="0" smtClean="0"/>
                <a:t>Pin Header</a:t>
              </a:r>
            </a:p>
          </p:txBody>
        </p:sp>
        <p:sp>
          <p:nvSpPr>
            <p:cNvPr id="102" name="TextBox 101"/>
            <p:cNvSpPr txBox="1"/>
            <p:nvPr/>
          </p:nvSpPr>
          <p:spPr>
            <a:xfrm>
              <a:off x="4159664" y="4495800"/>
              <a:ext cx="527645" cy="307777"/>
            </a:xfrm>
            <a:prstGeom prst="rect">
              <a:avLst/>
            </a:prstGeom>
            <a:noFill/>
          </p:spPr>
          <p:txBody>
            <a:bodyPr wrap="none" rtlCol="0">
              <a:spAutoFit/>
            </a:bodyPr>
            <a:lstStyle/>
            <a:p>
              <a:pPr algn="ctr"/>
              <a:r>
                <a:rPr lang="en-US" sz="1400" dirty="0" err="1" smtClean="0"/>
                <a:t>Vbat</a:t>
              </a:r>
              <a:endParaRPr lang="en-US" sz="1400" dirty="0" smtClean="0"/>
            </a:p>
          </p:txBody>
        </p:sp>
        <p:sp>
          <p:nvSpPr>
            <p:cNvPr id="103" name="TextBox 102"/>
            <p:cNvSpPr txBox="1"/>
            <p:nvPr/>
          </p:nvSpPr>
          <p:spPr>
            <a:xfrm>
              <a:off x="5016534" y="4495800"/>
              <a:ext cx="378630" cy="307777"/>
            </a:xfrm>
            <a:prstGeom prst="rect">
              <a:avLst/>
            </a:prstGeom>
            <a:noFill/>
          </p:spPr>
          <p:txBody>
            <a:bodyPr wrap="none" rtlCol="0">
              <a:spAutoFit/>
            </a:bodyPr>
            <a:lstStyle/>
            <a:p>
              <a:pPr algn="ctr"/>
              <a:r>
                <a:rPr lang="en-US" sz="1400" dirty="0" smtClean="0"/>
                <a:t>5V</a:t>
              </a:r>
            </a:p>
          </p:txBody>
        </p:sp>
        <p:grpSp>
          <p:nvGrpSpPr>
            <p:cNvPr id="26" name="Group 25"/>
            <p:cNvGrpSpPr/>
            <p:nvPr/>
          </p:nvGrpSpPr>
          <p:grpSpPr>
            <a:xfrm>
              <a:off x="3256912" y="2354061"/>
              <a:ext cx="3654098" cy="2306839"/>
              <a:chOff x="3256912" y="2354061"/>
              <a:chExt cx="3654098" cy="2306839"/>
            </a:xfrm>
          </p:grpSpPr>
          <p:grpSp>
            <p:nvGrpSpPr>
              <p:cNvPr id="11" name="Group 10"/>
              <p:cNvGrpSpPr/>
              <p:nvPr/>
            </p:nvGrpSpPr>
            <p:grpSpPr>
              <a:xfrm>
                <a:off x="3256912" y="2354061"/>
                <a:ext cx="3654098" cy="2306839"/>
                <a:chOff x="3256912" y="2354061"/>
                <a:chExt cx="3654098" cy="2306839"/>
              </a:xfrm>
            </p:grpSpPr>
            <p:pic>
              <p:nvPicPr>
                <p:cNvPr id="4" name="Picture 2"/>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256912" y="2354061"/>
                  <a:ext cx="2292056" cy="230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12" cstate="print">
                  <a:clrChange>
                    <a:clrFrom>
                      <a:srgbClr val="FBFDFA"/>
                    </a:clrFrom>
                    <a:clrTo>
                      <a:srgbClr val="FBFDFA">
                        <a:alpha val="0"/>
                      </a:srgbClr>
                    </a:clrTo>
                  </a:clrChange>
                  <a:extLst>
                    <a:ext uri="{BEBA8EAE-BF5A-486C-A8C5-ECC9F3942E4B}">
                      <a14:imgProps xmlns:a14="http://schemas.microsoft.com/office/drawing/2010/main">
                        <a14:imgLayer r:embed="rId13">
                          <a14:imgEffect>
                            <a14:backgroundRemoval t="0" b="98374" l="694" r="98150">
                              <a14:foregroundMark x1="5868" y1="49313" x2="5868" y2="49313"/>
                              <a14:foregroundMark x1="5721" y1="70447" x2="5721" y2="70447"/>
                              <a14:foregroundMark x1="5428" y1="54811" x2="5428" y2="54811"/>
                              <a14:foregroundMark x1="3521" y1="47079" x2="3521" y2="47079"/>
                              <a14:foregroundMark x1="5428" y1="44845" x2="5428" y2="44845"/>
                              <a14:foregroundMark x1="2428" y1="34146" x2="2428" y2="34146"/>
                              <a14:foregroundMark x1="1965" y1="32927" x2="1965" y2="32927"/>
                              <a14:foregroundMark x1="2312" y1="66260" x2="2312" y2="66260"/>
                              <a14:foregroundMark x1="2312" y1="69106" x2="2312" y2="69106"/>
                              <a14:backgroundMark x1="231" y1="41057" x2="231" y2="41057"/>
                              <a14:backgroundMark x1="347" y1="58943" x2="347" y2="58943"/>
                              <a14:backgroundMark x1="347" y1="45122" x2="347" y2="45122"/>
                              <a14:backgroundMark x1="1850" y1="87398" x2="1850" y2="87398"/>
                              <a14:backgroundMark x1="2197" y1="13415" x2="2197" y2="13415"/>
                              <a14:backgroundMark x1="347" y1="70325" x2="347" y2="70325"/>
                              <a14:backgroundMark x1="231" y1="63821" x2="231" y2="63821"/>
                            </a14:backgroundRemoval>
                          </a14:imgEffect>
                        </a14:imgLayer>
                      </a14:imgProps>
                    </a:ext>
                    <a:ext uri="{28A0092B-C50C-407E-A947-70E740481C1C}">
                      <a14:useLocalDpi xmlns:a14="http://schemas.microsoft.com/office/drawing/2010/main" val="0"/>
                    </a:ext>
                  </a:extLst>
                </a:blip>
                <a:srcRect l="-233"/>
                <a:stretch/>
              </p:blipFill>
              <p:spPr bwMode="auto">
                <a:xfrm>
                  <a:off x="3305293" y="2802758"/>
                  <a:ext cx="3605717" cy="102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76612" y="24583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8"/>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 r="49999"/>
              <a:stretch/>
            </p:blipFill>
            <p:spPr bwMode="auto">
              <a:xfrm rot="16200000">
                <a:off x="4450129" y="2543121"/>
                <a:ext cx="14485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8"/>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 r="49999"/>
              <a:stretch/>
            </p:blipFill>
            <p:spPr bwMode="auto">
              <a:xfrm rot="16200000">
                <a:off x="4577586" y="2543121"/>
                <a:ext cx="14485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8" name="Freeform 107"/>
            <p:cNvSpPr/>
            <p:nvPr/>
          </p:nvSpPr>
          <p:spPr>
            <a:xfrm>
              <a:off x="1776750" y="2897785"/>
              <a:ext cx="1729438" cy="12700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 name="connsiteX0" fmla="*/ 1546870 w 1548432"/>
                <a:gd name="connsiteY0" fmla="*/ 1440189 h 1440189"/>
                <a:gd name="connsiteX1" fmla="*/ 1463050 w 1548432"/>
                <a:gd name="connsiteY1" fmla="*/ 1112529 h 1440189"/>
                <a:gd name="connsiteX2" fmla="*/ 1112530 w 1548432"/>
                <a:gd name="connsiteY2" fmla="*/ 807729 h 1440189"/>
                <a:gd name="connsiteX3" fmla="*/ 830590 w 1548432"/>
                <a:gd name="connsiteY3" fmla="*/ 434349 h 1440189"/>
                <a:gd name="connsiteX4" fmla="*/ 624850 w 1548432"/>
                <a:gd name="connsiteY4" fmla="*/ 9 h 1440189"/>
                <a:gd name="connsiteX5" fmla="*/ 10 w 1548432"/>
                <a:gd name="connsiteY5" fmla="*/ 417839 h 1440189"/>
                <a:gd name="connsiteX0" fmla="*/ 1546860 w 1548422"/>
                <a:gd name="connsiteY0" fmla="*/ 1440958 h 1440958"/>
                <a:gd name="connsiteX1" fmla="*/ 1463040 w 1548422"/>
                <a:gd name="connsiteY1" fmla="*/ 1113298 h 1440958"/>
                <a:gd name="connsiteX2" fmla="*/ 1112520 w 1548422"/>
                <a:gd name="connsiteY2" fmla="*/ 808498 h 1440958"/>
                <a:gd name="connsiteX3" fmla="*/ 830580 w 1548422"/>
                <a:gd name="connsiteY3" fmla="*/ 435118 h 1440958"/>
                <a:gd name="connsiteX4" fmla="*/ 624840 w 1548422"/>
                <a:gd name="connsiteY4" fmla="*/ 778 h 1440958"/>
                <a:gd name="connsiteX5" fmla="*/ 0 w 1548422"/>
                <a:gd name="connsiteY5" fmla="*/ 418608 h 1440958"/>
                <a:gd name="connsiteX0" fmla="*/ 1546860 w 1548422"/>
                <a:gd name="connsiteY0" fmla="*/ 1535498 h 1535498"/>
                <a:gd name="connsiteX1" fmla="*/ 1463040 w 1548422"/>
                <a:gd name="connsiteY1" fmla="*/ 1207838 h 1535498"/>
                <a:gd name="connsiteX2" fmla="*/ 1112520 w 1548422"/>
                <a:gd name="connsiteY2" fmla="*/ 903038 h 1535498"/>
                <a:gd name="connsiteX3" fmla="*/ 830580 w 1548422"/>
                <a:gd name="connsiteY3" fmla="*/ 529658 h 1535498"/>
                <a:gd name="connsiteX4" fmla="*/ 288290 w 1548422"/>
                <a:gd name="connsiteY4" fmla="*/ 68 h 1535498"/>
                <a:gd name="connsiteX5" fmla="*/ 0 w 1548422"/>
                <a:gd name="connsiteY5" fmla="*/ 513148 h 1535498"/>
                <a:gd name="connsiteX0" fmla="*/ 1546860 w 1548422"/>
                <a:gd name="connsiteY0" fmla="*/ 1604646 h 1604646"/>
                <a:gd name="connsiteX1" fmla="*/ 1463040 w 1548422"/>
                <a:gd name="connsiteY1" fmla="*/ 1276986 h 1604646"/>
                <a:gd name="connsiteX2" fmla="*/ 1112520 w 1548422"/>
                <a:gd name="connsiteY2" fmla="*/ 972186 h 1604646"/>
                <a:gd name="connsiteX3" fmla="*/ 887730 w 1548422"/>
                <a:gd name="connsiteY3" fmla="*/ 103506 h 1604646"/>
                <a:gd name="connsiteX4" fmla="*/ 288290 w 1548422"/>
                <a:gd name="connsiteY4" fmla="*/ 69216 h 1604646"/>
                <a:gd name="connsiteX5" fmla="*/ 0 w 1548422"/>
                <a:gd name="connsiteY5" fmla="*/ 582296 h 1604646"/>
                <a:gd name="connsiteX0" fmla="*/ 1546860 w 1548422"/>
                <a:gd name="connsiteY0" fmla="*/ 1535430 h 1535430"/>
                <a:gd name="connsiteX1" fmla="*/ 1463040 w 1548422"/>
                <a:gd name="connsiteY1" fmla="*/ 1207770 h 1535430"/>
                <a:gd name="connsiteX2" fmla="*/ 1112520 w 1548422"/>
                <a:gd name="connsiteY2" fmla="*/ 902970 h 1535430"/>
                <a:gd name="connsiteX3" fmla="*/ 288290 w 1548422"/>
                <a:gd name="connsiteY3" fmla="*/ 0 h 1535430"/>
                <a:gd name="connsiteX4" fmla="*/ 0 w 1548422"/>
                <a:gd name="connsiteY4" fmla="*/ 513080 h 1535430"/>
                <a:gd name="connsiteX0" fmla="*/ 1724660 w 1724911"/>
                <a:gd name="connsiteY0" fmla="*/ 19848 h 2081931"/>
                <a:gd name="connsiteX1" fmla="*/ 1463040 w 1724911"/>
                <a:gd name="connsiteY1" fmla="*/ 1984538 h 2081931"/>
                <a:gd name="connsiteX2" fmla="*/ 1112520 w 1724911"/>
                <a:gd name="connsiteY2" fmla="*/ 1679738 h 2081931"/>
                <a:gd name="connsiteX3" fmla="*/ 288290 w 1724911"/>
                <a:gd name="connsiteY3" fmla="*/ 776768 h 2081931"/>
                <a:gd name="connsiteX4" fmla="*/ 0 w 1724911"/>
                <a:gd name="connsiteY4" fmla="*/ 1289848 h 2081931"/>
                <a:gd name="connsiteX0" fmla="*/ 1724660 w 1724660"/>
                <a:gd name="connsiteY0" fmla="*/ 0 h 2062083"/>
                <a:gd name="connsiteX1" fmla="*/ 1463040 w 1724660"/>
                <a:gd name="connsiteY1" fmla="*/ 1964690 h 2062083"/>
                <a:gd name="connsiteX2" fmla="*/ 1112520 w 1724660"/>
                <a:gd name="connsiteY2" fmla="*/ 1659890 h 2062083"/>
                <a:gd name="connsiteX3" fmla="*/ 288290 w 1724660"/>
                <a:gd name="connsiteY3" fmla="*/ 756920 h 2062083"/>
                <a:gd name="connsiteX4" fmla="*/ 0 w 1724660"/>
                <a:gd name="connsiteY4" fmla="*/ 1270000 h 2062083"/>
                <a:gd name="connsiteX0" fmla="*/ 1724660 w 1724660"/>
                <a:gd name="connsiteY0" fmla="*/ 0 h 1659890"/>
                <a:gd name="connsiteX1" fmla="*/ 1112520 w 1724660"/>
                <a:gd name="connsiteY1" fmla="*/ 1659890 h 1659890"/>
                <a:gd name="connsiteX2" fmla="*/ 288290 w 1724660"/>
                <a:gd name="connsiteY2" fmla="*/ 756920 h 1659890"/>
                <a:gd name="connsiteX3" fmla="*/ 0 w 1724660"/>
                <a:gd name="connsiteY3" fmla="*/ 1270000 h 1659890"/>
                <a:gd name="connsiteX0" fmla="*/ 1724660 w 1724660"/>
                <a:gd name="connsiteY0" fmla="*/ 0 h 1270000"/>
                <a:gd name="connsiteX1" fmla="*/ 288290 w 1724660"/>
                <a:gd name="connsiteY1" fmla="*/ 756920 h 1270000"/>
                <a:gd name="connsiteX2" fmla="*/ 0 w 1724660"/>
                <a:gd name="connsiteY2" fmla="*/ 1270000 h 1270000"/>
                <a:gd name="connsiteX0" fmla="*/ 1724660 w 1724660"/>
                <a:gd name="connsiteY0" fmla="*/ 0 h 1270000"/>
                <a:gd name="connsiteX1" fmla="*/ 256540 w 1724660"/>
                <a:gd name="connsiteY1" fmla="*/ 782320 h 1270000"/>
                <a:gd name="connsiteX2" fmla="*/ 0 w 1724660"/>
                <a:gd name="connsiteY2" fmla="*/ 1270000 h 1270000"/>
                <a:gd name="connsiteX0" fmla="*/ 1724660 w 1724660"/>
                <a:gd name="connsiteY0" fmla="*/ 0 h 1270000"/>
                <a:gd name="connsiteX1" fmla="*/ 256540 w 1724660"/>
                <a:gd name="connsiteY1" fmla="*/ 82677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611 h 1270611"/>
                <a:gd name="connsiteX1" fmla="*/ 307340 w 1724660"/>
                <a:gd name="connsiteY1" fmla="*/ 605131 h 1270611"/>
                <a:gd name="connsiteX2" fmla="*/ 0 w 1724660"/>
                <a:gd name="connsiteY2" fmla="*/ 1270611 h 1270611"/>
                <a:gd name="connsiteX0" fmla="*/ 1724660 w 1724660"/>
                <a:gd name="connsiteY0" fmla="*/ 0 h 1270000"/>
                <a:gd name="connsiteX1" fmla="*/ 946432 w 1724660"/>
                <a:gd name="connsiteY1" fmla="*/ 515976 h 1270000"/>
                <a:gd name="connsiteX2" fmla="*/ 307340 w 1724660"/>
                <a:gd name="connsiteY2" fmla="*/ 604520 h 1270000"/>
                <a:gd name="connsiteX3" fmla="*/ 0 w 1724660"/>
                <a:gd name="connsiteY3" fmla="*/ 1270000 h 1270000"/>
                <a:gd name="connsiteX0" fmla="*/ 1724660 w 1724660"/>
                <a:gd name="connsiteY0" fmla="*/ 0 h 1270000"/>
                <a:gd name="connsiteX1" fmla="*/ 946432 w 1724660"/>
                <a:gd name="connsiteY1" fmla="*/ 515976 h 1270000"/>
                <a:gd name="connsiteX2" fmla="*/ 307340 w 1724660"/>
                <a:gd name="connsiteY2" fmla="*/ 604520 h 1270000"/>
                <a:gd name="connsiteX3" fmla="*/ 0 w 1724660"/>
                <a:gd name="connsiteY3" fmla="*/ 1270000 h 1270000"/>
                <a:gd name="connsiteX0" fmla="*/ 1724660 w 1724660"/>
                <a:gd name="connsiteY0" fmla="*/ 0 h 1270000"/>
                <a:gd name="connsiteX1" fmla="*/ 94643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778 w 1724778"/>
                <a:gd name="connsiteY0" fmla="*/ 0 h 1270000"/>
                <a:gd name="connsiteX1" fmla="*/ 1228490 w 1724778"/>
                <a:gd name="connsiteY1" fmla="*/ 515976 h 1270000"/>
                <a:gd name="connsiteX2" fmla="*/ 147438 w 1724778"/>
                <a:gd name="connsiteY2" fmla="*/ 711200 h 1270000"/>
                <a:gd name="connsiteX3" fmla="*/ 118 w 1724778"/>
                <a:gd name="connsiteY3" fmla="*/ 1270000 h 1270000"/>
                <a:gd name="connsiteX0" fmla="*/ 1724778 w 1724778"/>
                <a:gd name="connsiteY0" fmla="*/ 0 h 1270000"/>
                <a:gd name="connsiteX1" fmla="*/ 1228490 w 1724778"/>
                <a:gd name="connsiteY1" fmla="*/ 599796 h 1270000"/>
                <a:gd name="connsiteX2" fmla="*/ 147438 w 1724778"/>
                <a:gd name="connsiteY2" fmla="*/ 711200 h 1270000"/>
                <a:gd name="connsiteX3" fmla="*/ 118 w 1724778"/>
                <a:gd name="connsiteY3" fmla="*/ 1270000 h 1270000"/>
                <a:gd name="connsiteX0" fmla="*/ 1729438 w 1729438"/>
                <a:gd name="connsiteY0" fmla="*/ 0 h 1270000"/>
                <a:gd name="connsiteX1" fmla="*/ 1332210 w 1729438"/>
                <a:gd name="connsiteY1" fmla="*/ 584556 h 1270000"/>
                <a:gd name="connsiteX2" fmla="*/ 152098 w 1729438"/>
                <a:gd name="connsiteY2" fmla="*/ 711200 h 1270000"/>
                <a:gd name="connsiteX3" fmla="*/ 4778 w 1729438"/>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729438" h="1270000">
                  <a:moveTo>
                    <a:pt x="1729438" y="0"/>
                  </a:moveTo>
                  <a:cubicBezTo>
                    <a:pt x="1315253" y="7256"/>
                    <a:pt x="1553190" y="384743"/>
                    <a:pt x="1332210" y="584556"/>
                  </a:cubicBezTo>
                  <a:cubicBezTo>
                    <a:pt x="1095990" y="685309"/>
                    <a:pt x="373337" y="596959"/>
                    <a:pt x="152098" y="711200"/>
                  </a:cubicBezTo>
                  <a:cubicBezTo>
                    <a:pt x="-69141" y="825441"/>
                    <a:pt x="21288" y="833120"/>
                    <a:pt x="4778" y="1270000"/>
                  </a:cubicBezTo>
                </a:path>
              </a:pathLst>
            </a:custGeom>
            <a:noFill/>
            <a:ln w="3810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1542804" y="3719348"/>
              <a:ext cx="1972310" cy="449626"/>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 name="connsiteX0" fmla="*/ 1546870 w 1548432"/>
                <a:gd name="connsiteY0" fmla="*/ 1440189 h 1440189"/>
                <a:gd name="connsiteX1" fmla="*/ 1463050 w 1548432"/>
                <a:gd name="connsiteY1" fmla="*/ 1112529 h 1440189"/>
                <a:gd name="connsiteX2" fmla="*/ 1112530 w 1548432"/>
                <a:gd name="connsiteY2" fmla="*/ 807729 h 1440189"/>
                <a:gd name="connsiteX3" fmla="*/ 830590 w 1548432"/>
                <a:gd name="connsiteY3" fmla="*/ 434349 h 1440189"/>
                <a:gd name="connsiteX4" fmla="*/ 624850 w 1548432"/>
                <a:gd name="connsiteY4" fmla="*/ 9 h 1440189"/>
                <a:gd name="connsiteX5" fmla="*/ 10 w 1548432"/>
                <a:gd name="connsiteY5" fmla="*/ 417839 h 1440189"/>
                <a:gd name="connsiteX0" fmla="*/ 1546860 w 1548422"/>
                <a:gd name="connsiteY0" fmla="*/ 1440958 h 1440958"/>
                <a:gd name="connsiteX1" fmla="*/ 1463040 w 1548422"/>
                <a:gd name="connsiteY1" fmla="*/ 1113298 h 1440958"/>
                <a:gd name="connsiteX2" fmla="*/ 1112520 w 1548422"/>
                <a:gd name="connsiteY2" fmla="*/ 808498 h 1440958"/>
                <a:gd name="connsiteX3" fmla="*/ 830580 w 1548422"/>
                <a:gd name="connsiteY3" fmla="*/ 435118 h 1440958"/>
                <a:gd name="connsiteX4" fmla="*/ 624840 w 1548422"/>
                <a:gd name="connsiteY4" fmla="*/ 778 h 1440958"/>
                <a:gd name="connsiteX5" fmla="*/ 0 w 1548422"/>
                <a:gd name="connsiteY5" fmla="*/ 418608 h 1440958"/>
                <a:gd name="connsiteX0" fmla="*/ 1546860 w 1548422"/>
                <a:gd name="connsiteY0" fmla="*/ 1535498 h 1535498"/>
                <a:gd name="connsiteX1" fmla="*/ 1463040 w 1548422"/>
                <a:gd name="connsiteY1" fmla="*/ 1207838 h 1535498"/>
                <a:gd name="connsiteX2" fmla="*/ 1112520 w 1548422"/>
                <a:gd name="connsiteY2" fmla="*/ 903038 h 1535498"/>
                <a:gd name="connsiteX3" fmla="*/ 830580 w 1548422"/>
                <a:gd name="connsiteY3" fmla="*/ 529658 h 1535498"/>
                <a:gd name="connsiteX4" fmla="*/ 288290 w 1548422"/>
                <a:gd name="connsiteY4" fmla="*/ 68 h 1535498"/>
                <a:gd name="connsiteX5" fmla="*/ 0 w 1548422"/>
                <a:gd name="connsiteY5" fmla="*/ 513148 h 1535498"/>
                <a:gd name="connsiteX0" fmla="*/ 1546860 w 1548422"/>
                <a:gd name="connsiteY0" fmla="*/ 1604646 h 1604646"/>
                <a:gd name="connsiteX1" fmla="*/ 1463040 w 1548422"/>
                <a:gd name="connsiteY1" fmla="*/ 1276986 h 1604646"/>
                <a:gd name="connsiteX2" fmla="*/ 1112520 w 1548422"/>
                <a:gd name="connsiteY2" fmla="*/ 972186 h 1604646"/>
                <a:gd name="connsiteX3" fmla="*/ 887730 w 1548422"/>
                <a:gd name="connsiteY3" fmla="*/ 103506 h 1604646"/>
                <a:gd name="connsiteX4" fmla="*/ 288290 w 1548422"/>
                <a:gd name="connsiteY4" fmla="*/ 69216 h 1604646"/>
                <a:gd name="connsiteX5" fmla="*/ 0 w 1548422"/>
                <a:gd name="connsiteY5" fmla="*/ 582296 h 1604646"/>
                <a:gd name="connsiteX0" fmla="*/ 1546860 w 1548422"/>
                <a:gd name="connsiteY0" fmla="*/ 1535430 h 1535430"/>
                <a:gd name="connsiteX1" fmla="*/ 1463040 w 1548422"/>
                <a:gd name="connsiteY1" fmla="*/ 1207770 h 1535430"/>
                <a:gd name="connsiteX2" fmla="*/ 1112520 w 1548422"/>
                <a:gd name="connsiteY2" fmla="*/ 902970 h 1535430"/>
                <a:gd name="connsiteX3" fmla="*/ 288290 w 1548422"/>
                <a:gd name="connsiteY3" fmla="*/ 0 h 1535430"/>
                <a:gd name="connsiteX4" fmla="*/ 0 w 1548422"/>
                <a:gd name="connsiteY4" fmla="*/ 513080 h 1535430"/>
                <a:gd name="connsiteX0" fmla="*/ 1724660 w 1724911"/>
                <a:gd name="connsiteY0" fmla="*/ 19848 h 2081931"/>
                <a:gd name="connsiteX1" fmla="*/ 1463040 w 1724911"/>
                <a:gd name="connsiteY1" fmla="*/ 1984538 h 2081931"/>
                <a:gd name="connsiteX2" fmla="*/ 1112520 w 1724911"/>
                <a:gd name="connsiteY2" fmla="*/ 1679738 h 2081931"/>
                <a:gd name="connsiteX3" fmla="*/ 288290 w 1724911"/>
                <a:gd name="connsiteY3" fmla="*/ 776768 h 2081931"/>
                <a:gd name="connsiteX4" fmla="*/ 0 w 1724911"/>
                <a:gd name="connsiteY4" fmla="*/ 1289848 h 2081931"/>
                <a:gd name="connsiteX0" fmla="*/ 1724660 w 1724660"/>
                <a:gd name="connsiteY0" fmla="*/ 0 h 2062083"/>
                <a:gd name="connsiteX1" fmla="*/ 1463040 w 1724660"/>
                <a:gd name="connsiteY1" fmla="*/ 1964690 h 2062083"/>
                <a:gd name="connsiteX2" fmla="*/ 1112520 w 1724660"/>
                <a:gd name="connsiteY2" fmla="*/ 1659890 h 2062083"/>
                <a:gd name="connsiteX3" fmla="*/ 288290 w 1724660"/>
                <a:gd name="connsiteY3" fmla="*/ 756920 h 2062083"/>
                <a:gd name="connsiteX4" fmla="*/ 0 w 1724660"/>
                <a:gd name="connsiteY4" fmla="*/ 1270000 h 2062083"/>
                <a:gd name="connsiteX0" fmla="*/ 1724660 w 1724660"/>
                <a:gd name="connsiteY0" fmla="*/ 0 h 1659890"/>
                <a:gd name="connsiteX1" fmla="*/ 1112520 w 1724660"/>
                <a:gd name="connsiteY1" fmla="*/ 1659890 h 1659890"/>
                <a:gd name="connsiteX2" fmla="*/ 288290 w 1724660"/>
                <a:gd name="connsiteY2" fmla="*/ 756920 h 1659890"/>
                <a:gd name="connsiteX3" fmla="*/ 0 w 1724660"/>
                <a:gd name="connsiteY3" fmla="*/ 1270000 h 1659890"/>
                <a:gd name="connsiteX0" fmla="*/ 1724660 w 1724660"/>
                <a:gd name="connsiteY0" fmla="*/ 0 h 1270000"/>
                <a:gd name="connsiteX1" fmla="*/ 288290 w 1724660"/>
                <a:gd name="connsiteY1" fmla="*/ 756920 h 1270000"/>
                <a:gd name="connsiteX2" fmla="*/ 0 w 1724660"/>
                <a:gd name="connsiteY2" fmla="*/ 1270000 h 1270000"/>
                <a:gd name="connsiteX0" fmla="*/ 1724660 w 1724660"/>
                <a:gd name="connsiteY0" fmla="*/ 0 h 1270000"/>
                <a:gd name="connsiteX1" fmla="*/ 256540 w 1724660"/>
                <a:gd name="connsiteY1" fmla="*/ 782320 h 1270000"/>
                <a:gd name="connsiteX2" fmla="*/ 0 w 1724660"/>
                <a:gd name="connsiteY2" fmla="*/ 1270000 h 1270000"/>
                <a:gd name="connsiteX0" fmla="*/ 1724660 w 1724660"/>
                <a:gd name="connsiteY0" fmla="*/ 0 h 1270000"/>
                <a:gd name="connsiteX1" fmla="*/ 256540 w 1724660"/>
                <a:gd name="connsiteY1" fmla="*/ 82677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611 h 1270611"/>
                <a:gd name="connsiteX1" fmla="*/ 307340 w 1724660"/>
                <a:gd name="connsiteY1" fmla="*/ 605131 h 1270611"/>
                <a:gd name="connsiteX2" fmla="*/ 0 w 1724660"/>
                <a:gd name="connsiteY2" fmla="*/ 1270611 h 1270611"/>
                <a:gd name="connsiteX0" fmla="*/ 1972310 w 1972310"/>
                <a:gd name="connsiteY0" fmla="*/ 262917 h 675667"/>
                <a:gd name="connsiteX1" fmla="*/ 307340 w 1972310"/>
                <a:gd name="connsiteY1" fmla="*/ 10187 h 675667"/>
                <a:gd name="connsiteX2" fmla="*/ 0 w 1972310"/>
                <a:gd name="connsiteY2" fmla="*/ 675667 h 675667"/>
                <a:gd name="connsiteX0" fmla="*/ 1972310 w 1972310"/>
                <a:gd name="connsiteY0" fmla="*/ 262249 h 674999"/>
                <a:gd name="connsiteX1" fmla="*/ 307340 w 1972310"/>
                <a:gd name="connsiteY1" fmla="*/ 9519 h 674999"/>
                <a:gd name="connsiteX2" fmla="*/ 0 w 1972310"/>
                <a:gd name="connsiteY2" fmla="*/ 674999 h 674999"/>
                <a:gd name="connsiteX0" fmla="*/ 1972310 w 1972310"/>
                <a:gd name="connsiteY0" fmla="*/ 59399 h 472149"/>
                <a:gd name="connsiteX1" fmla="*/ 618490 w 1972310"/>
                <a:gd name="connsiteY1" fmla="*/ 22569 h 472149"/>
                <a:gd name="connsiteX2" fmla="*/ 0 w 1972310"/>
                <a:gd name="connsiteY2" fmla="*/ 472149 h 472149"/>
                <a:gd name="connsiteX0" fmla="*/ 1972310 w 1972310"/>
                <a:gd name="connsiteY0" fmla="*/ 36876 h 449626"/>
                <a:gd name="connsiteX1" fmla="*/ 618490 w 1972310"/>
                <a:gd name="connsiteY1" fmla="*/ 46 h 449626"/>
                <a:gd name="connsiteX2" fmla="*/ 0 w 1972310"/>
                <a:gd name="connsiteY2" fmla="*/ 449626 h 449626"/>
              </a:gdLst>
              <a:ahLst/>
              <a:cxnLst>
                <a:cxn ang="0">
                  <a:pos x="connsiteX0" y="connsiteY0"/>
                </a:cxn>
                <a:cxn ang="0">
                  <a:pos x="connsiteX1" y="connsiteY1"/>
                </a:cxn>
                <a:cxn ang="0">
                  <a:pos x="connsiteX2" y="connsiteY2"/>
                </a:cxn>
              </a:cxnLst>
              <a:rect l="l" t="t" r="r" b="b"/>
              <a:pathLst>
                <a:path w="1972310" h="449626">
                  <a:moveTo>
                    <a:pt x="1972310" y="36876"/>
                  </a:moveTo>
                  <a:lnTo>
                    <a:pt x="618490" y="46"/>
                  </a:lnTo>
                  <a:cubicBezTo>
                    <a:pt x="289772" y="-1012"/>
                    <a:pt x="16510" y="12746"/>
                    <a:pt x="0" y="449626"/>
                  </a:cubicBezTo>
                </a:path>
              </a:pathLst>
            </a:cu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1618075" y="4036707"/>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1377834" y="4031731"/>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1898297" y="3607216"/>
              <a:ext cx="1882775" cy="339178"/>
            </a:xfrm>
            <a:custGeom>
              <a:avLst/>
              <a:gdLst>
                <a:gd name="connsiteX0" fmla="*/ 1648122 w 1648122"/>
                <a:gd name="connsiteY0" fmla="*/ 178874 h 588449"/>
                <a:gd name="connsiteX1" fmla="*/ 1394122 w 1648122"/>
                <a:gd name="connsiteY1" fmla="*/ 318574 h 588449"/>
                <a:gd name="connsiteX2" fmla="*/ 727372 w 1648122"/>
                <a:gd name="connsiteY2" fmla="*/ 26474 h 588449"/>
                <a:gd name="connsiteX3" fmla="*/ 76497 w 1648122"/>
                <a:gd name="connsiteY3" fmla="*/ 77274 h 588449"/>
                <a:gd name="connsiteX4" fmla="*/ 38397 w 1648122"/>
                <a:gd name="connsiteY4" fmla="*/ 588449 h 588449"/>
                <a:gd name="connsiteX0" fmla="*/ 1634913 w 1634913"/>
                <a:gd name="connsiteY0" fmla="*/ 178874 h 588449"/>
                <a:gd name="connsiteX1" fmla="*/ 1380913 w 1634913"/>
                <a:gd name="connsiteY1" fmla="*/ 318574 h 588449"/>
                <a:gd name="connsiteX2" fmla="*/ 714163 w 1634913"/>
                <a:gd name="connsiteY2" fmla="*/ 26474 h 588449"/>
                <a:gd name="connsiteX3" fmla="*/ 63288 w 1634913"/>
                <a:gd name="connsiteY3" fmla="*/ 77274 h 588449"/>
                <a:gd name="connsiteX4" fmla="*/ 25188 w 1634913"/>
                <a:gd name="connsiteY4" fmla="*/ 588449 h 588449"/>
                <a:gd name="connsiteX0" fmla="*/ 1609728 w 1609728"/>
                <a:gd name="connsiteY0" fmla="*/ 204968 h 614543"/>
                <a:gd name="connsiteX1" fmla="*/ 1355728 w 1609728"/>
                <a:gd name="connsiteY1" fmla="*/ 344668 h 614543"/>
                <a:gd name="connsiteX2" fmla="*/ 688978 w 1609728"/>
                <a:gd name="connsiteY2" fmla="*/ 52568 h 614543"/>
                <a:gd name="connsiteX3" fmla="*/ 133353 w 1609728"/>
                <a:gd name="connsiteY3" fmla="*/ 55743 h 614543"/>
                <a:gd name="connsiteX4" fmla="*/ 3 w 1609728"/>
                <a:gd name="connsiteY4" fmla="*/ 614543 h 614543"/>
                <a:gd name="connsiteX0" fmla="*/ 1622426 w 1622426"/>
                <a:gd name="connsiteY0" fmla="*/ 205188 h 617938"/>
                <a:gd name="connsiteX1" fmla="*/ 1368426 w 1622426"/>
                <a:gd name="connsiteY1" fmla="*/ 344888 h 617938"/>
                <a:gd name="connsiteX2" fmla="*/ 701676 w 1622426"/>
                <a:gd name="connsiteY2" fmla="*/ 52788 h 617938"/>
                <a:gd name="connsiteX3" fmla="*/ 146051 w 1622426"/>
                <a:gd name="connsiteY3" fmla="*/ 55963 h 617938"/>
                <a:gd name="connsiteX4" fmla="*/ 1 w 1622426"/>
                <a:gd name="connsiteY4" fmla="*/ 617938 h 617938"/>
                <a:gd name="connsiteX0" fmla="*/ 1622426 w 1622426"/>
                <a:gd name="connsiteY0" fmla="*/ 192918 h 605668"/>
                <a:gd name="connsiteX1" fmla="*/ 1349376 w 1622426"/>
                <a:gd name="connsiteY1" fmla="*/ 69093 h 605668"/>
                <a:gd name="connsiteX2" fmla="*/ 701676 w 1622426"/>
                <a:gd name="connsiteY2" fmla="*/ 40518 h 605668"/>
                <a:gd name="connsiteX3" fmla="*/ 146051 w 1622426"/>
                <a:gd name="connsiteY3" fmla="*/ 43693 h 605668"/>
                <a:gd name="connsiteX4" fmla="*/ 1 w 162242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9119 h 605044"/>
                <a:gd name="connsiteX1" fmla="*/ 1203326 w 1641476"/>
                <a:gd name="connsiteY1" fmla="*/ 52594 h 605044"/>
                <a:gd name="connsiteX2" fmla="*/ 701676 w 1641476"/>
                <a:gd name="connsiteY2" fmla="*/ 39894 h 605044"/>
                <a:gd name="connsiteX3" fmla="*/ 146051 w 1641476"/>
                <a:gd name="connsiteY3" fmla="*/ 43069 h 605044"/>
                <a:gd name="connsiteX4" fmla="*/ 1 w 1641476"/>
                <a:gd name="connsiteY4"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203173 h 619098"/>
                <a:gd name="connsiteX1" fmla="*/ 831856 w 1641481"/>
                <a:gd name="connsiteY1" fmla="*/ 28548 h 619098"/>
                <a:gd name="connsiteX2" fmla="*/ 146056 w 1641481"/>
                <a:gd name="connsiteY2" fmla="*/ 57123 h 619098"/>
                <a:gd name="connsiteX3" fmla="*/ 6 w 1641481"/>
                <a:gd name="connsiteY3" fmla="*/ 619098 h 619098"/>
                <a:gd name="connsiteX0" fmla="*/ 1641481 w 1641481"/>
                <a:gd name="connsiteY0" fmla="*/ 223415 h 639340"/>
                <a:gd name="connsiteX1" fmla="*/ 838206 w 1641481"/>
                <a:gd name="connsiteY1" fmla="*/ 13865 h 639340"/>
                <a:gd name="connsiteX2" fmla="*/ 146056 w 1641481"/>
                <a:gd name="connsiteY2" fmla="*/ 77365 h 639340"/>
                <a:gd name="connsiteX3" fmla="*/ 6 w 1641481"/>
                <a:gd name="connsiteY3" fmla="*/ 639340 h 639340"/>
                <a:gd name="connsiteX0" fmla="*/ 1641480 w 1641480"/>
                <a:gd name="connsiteY0" fmla="*/ 151948 h 567873"/>
                <a:gd name="connsiteX1" fmla="*/ 806455 w 1641480"/>
                <a:gd name="connsiteY1" fmla="*/ 263073 h 567873"/>
                <a:gd name="connsiteX2" fmla="*/ 146055 w 1641480"/>
                <a:gd name="connsiteY2" fmla="*/ 5898 h 567873"/>
                <a:gd name="connsiteX3" fmla="*/ 5 w 1641480"/>
                <a:gd name="connsiteY3" fmla="*/ 567873 h 567873"/>
                <a:gd name="connsiteX0" fmla="*/ 1641480 w 1641480"/>
                <a:gd name="connsiteY0" fmla="*/ 151948 h 567873"/>
                <a:gd name="connsiteX1" fmla="*/ 806455 w 1641480"/>
                <a:gd name="connsiteY1" fmla="*/ 263073 h 567873"/>
                <a:gd name="connsiteX2" fmla="*/ 146055 w 1641480"/>
                <a:gd name="connsiteY2" fmla="*/ 5898 h 567873"/>
                <a:gd name="connsiteX3" fmla="*/ 5 w 1641480"/>
                <a:gd name="connsiteY3" fmla="*/ 567873 h 567873"/>
                <a:gd name="connsiteX0" fmla="*/ 1882775 w 1882775"/>
                <a:gd name="connsiteY0" fmla="*/ 151631 h 558031"/>
                <a:gd name="connsiteX1" fmla="*/ 1047750 w 1882775"/>
                <a:gd name="connsiteY1" fmla="*/ 262756 h 558031"/>
                <a:gd name="connsiteX2" fmla="*/ 387350 w 1882775"/>
                <a:gd name="connsiteY2" fmla="*/ 5581 h 558031"/>
                <a:gd name="connsiteX3" fmla="*/ 0 w 1882775"/>
                <a:gd name="connsiteY3" fmla="*/ 558031 h 558031"/>
                <a:gd name="connsiteX0" fmla="*/ 1882775 w 1882775"/>
                <a:gd name="connsiteY0" fmla="*/ 0 h 406400"/>
                <a:gd name="connsiteX1" fmla="*/ 1047750 w 1882775"/>
                <a:gd name="connsiteY1" fmla="*/ 111125 h 406400"/>
                <a:gd name="connsiteX2" fmla="*/ 260350 w 1882775"/>
                <a:gd name="connsiteY2" fmla="*/ 53975 h 406400"/>
                <a:gd name="connsiteX3" fmla="*/ 0 w 1882775"/>
                <a:gd name="connsiteY3" fmla="*/ 406400 h 406400"/>
                <a:gd name="connsiteX0" fmla="*/ 1883792 w 1883792"/>
                <a:gd name="connsiteY0" fmla="*/ 0 h 406400"/>
                <a:gd name="connsiteX1" fmla="*/ 1048767 w 1883792"/>
                <a:gd name="connsiteY1" fmla="*/ 111125 h 406400"/>
                <a:gd name="connsiteX2" fmla="*/ 153417 w 1883792"/>
                <a:gd name="connsiteY2" fmla="*/ 47625 h 406400"/>
                <a:gd name="connsiteX3" fmla="*/ 1017 w 1883792"/>
                <a:gd name="connsiteY3" fmla="*/ 406400 h 406400"/>
                <a:gd name="connsiteX0" fmla="*/ 1882786 w 1882786"/>
                <a:gd name="connsiteY0" fmla="*/ 0 h 406400"/>
                <a:gd name="connsiteX1" fmla="*/ 1047761 w 1882786"/>
                <a:gd name="connsiteY1" fmla="*/ 111125 h 406400"/>
                <a:gd name="connsiteX2" fmla="*/ 177811 w 1882786"/>
                <a:gd name="connsiteY2" fmla="*/ 53975 h 406400"/>
                <a:gd name="connsiteX3" fmla="*/ 11 w 1882786"/>
                <a:gd name="connsiteY3" fmla="*/ 406400 h 406400"/>
                <a:gd name="connsiteX0" fmla="*/ 1882783 w 1882783"/>
                <a:gd name="connsiteY0" fmla="*/ 0 h 406400"/>
                <a:gd name="connsiteX1" fmla="*/ 1031883 w 1882783"/>
                <a:gd name="connsiteY1" fmla="*/ 171450 h 406400"/>
                <a:gd name="connsiteX2" fmla="*/ 177808 w 1882783"/>
                <a:gd name="connsiteY2" fmla="*/ 53975 h 406400"/>
                <a:gd name="connsiteX3" fmla="*/ 8 w 1882783"/>
                <a:gd name="connsiteY3" fmla="*/ 406400 h 406400"/>
                <a:gd name="connsiteX0" fmla="*/ 1882795 w 1882795"/>
                <a:gd name="connsiteY0" fmla="*/ 0 h 406400"/>
                <a:gd name="connsiteX1" fmla="*/ 1031895 w 1882795"/>
                <a:gd name="connsiteY1" fmla="*/ 171450 h 406400"/>
                <a:gd name="connsiteX2" fmla="*/ 177820 w 1882795"/>
                <a:gd name="connsiteY2" fmla="*/ 53975 h 406400"/>
                <a:gd name="connsiteX3" fmla="*/ 20 w 1882795"/>
                <a:gd name="connsiteY3" fmla="*/ 406400 h 406400"/>
                <a:gd name="connsiteX0" fmla="*/ 1882782 w 1882782"/>
                <a:gd name="connsiteY0" fmla="*/ 0 h 406400"/>
                <a:gd name="connsiteX1" fmla="*/ 1024262 w 1882782"/>
                <a:gd name="connsiteY1" fmla="*/ 95250 h 406400"/>
                <a:gd name="connsiteX2" fmla="*/ 177807 w 1882782"/>
                <a:gd name="connsiteY2" fmla="*/ 53975 h 406400"/>
                <a:gd name="connsiteX3" fmla="*/ 7 w 1882782"/>
                <a:gd name="connsiteY3" fmla="*/ 406400 h 406400"/>
                <a:gd name="connsiteX0" fmla="*/ 1882782 w 1882782"/>
                <a:gd name="connsiteY0" fmla="*/ 0 h 190500"/>
                <a:gd name="connsiteX1" fmla="*/ 1024262 w 1882782"/>
                <a:gd name="connsiteY1" fmla="*/ 95250 h 190500"/>
                <a:gd name="connsiteX2" fmla="*/ 177807 w 1882782"/>
                <a:gd name="connsiteY2" fmla="*/ 53975 h 190500"/>
                <a:gd name="connsiteX3" fmla="*/ 7 w 1882782"/>
                <a:gd name="connsiteY3" fmla="*/ 190500 h 190500"/>
                <a:gd name="connsiteX0" fmla="*/ 1882777 w 1882777"/>
                <a:gd name="connsiteY0" fmla="*/ 105678 h 296178"/>
                <a:gd name="connsiteX1" fmla="*/ 1024257 w 1882777"/>
                <a:gd name="connsiteY1" fmla="*/ 200928 h 296178"/>
                <a:gd name="connsiteX2" fmla="*/ 196852 w 1882777"/>
                <a:gd name="connsiteY2" fmla="*/ 903 h 296178"/>
                <a:gd name="connsiteX3" fmla="*/ 2 w 1882777"/>
                <a:gd name="connsiteY3" fmla="*/ 296178 h 296178"/>
                <a:gd name="connsiteX0" fmla="*/ 1882777 w 1882777"/>
                <a:gd name="connsiteY0" fmla="*/ 120082 h 310582"/>
                <a:gd name="connsiteX1" fmla="*/ 1024257 w 1882777"/>
                <a:gd name="connsiteY1" fmla="*/ 50232 h 310582"/>
                <a:gd name="connsiteX2" fmla="*/ 196852 w 1882777"/>
                <a:gd name="connsiteY2" fmla="*/ 15307 h 310582"/>
                <a:gd name="connsiteX3" fmla="*/ 2 w 1882777"/>
                <a:gd name="connsiteY3" fmla="*/ 310582 h 310582"/>
                <a:gd name="connsiteX0" fmla="*/ 1884121 w 1884121"/>
                <a:gd name="connsiteY0" fmla="*/ 148447 h 338947"/>
                <a:gd name="connsiteX1" fmla="*/ 1025601 w 1884121"/>
                <a:gd name="connsiteY1" fmla="*/ 78597 h 338947"/>
                <a:gd name="connsiteX2" fmla="*/ 147396 w 1884121"/>
                <a:gd name="connsiteY2" fmla="*/ 11922 h 338947"/>
                <a:gd name="connsiteX3" fmla="*/ 1346 w 1884121"/>
                <a:gd name="connsiteY3" fmla="*/ 338947 h 338947"/>
                <a:gd name="connsiteX0" fmla="*/ 1882776 w 1882776"/>
                <a:gd name="connsiteY0" fmla="*/ 162020 h 352520"/>
                <a:gd name="connsiteX1" fmla="*/ 1024256 w 1882776"/>
                <a:gd name="connsiteY1" fmla="*/ 92170 h 352520"/>
                <a:gd name="connsiteX2" fmla="*/ 146051 w 1882776"/>
                <a:gd name="connsiteY2" fmla="*/ 25495 h 352520"/>
                <a:gd name="connsiteX3" fmla="*/ 1 w 1882776"/>
                <a:gd name="connsiteY3" fmla="*/ 352520 h 352520"/>
                <a:gd name="connsiteX0" fmla="*/ 1882776 w 1882776"/>
                <a:gd name="connsiteY0" fmla="*/ 151757 h 342257"/>
                <a:gd name="connsiteX1" fmla="*/ 1024256 w 1882776"/>
                <a:gd name="connsiteY1" fmla="*/ 81907 h 342257"/>
                <a:gd name="connsiteX2" fmla="*/ 146051 w 1882776"/>
                <a:gd name="connsiteY2" fmla="*/ 15232 h 342257"/>
                <a:gd name="connsiteX3" fmla="*/ 1 w 1882776"/>
                <a:gd name="connsiteY3" fmla="*/ 342257 h 342257"/>
                <a:gd name="connsiteX0" fmla="*/ 1884974 w 1884974"/>
                <a:gd name="connsiteY0" fmla="*/ 154909 h 345409"/>
                <a:gd name="connsiteX1" fmla="*/ 1064554 w 1884974"/>
                <a:gd name="connsiteY1" fmla="*/ 53309 h 345409"/>
                <a:gd name="connsiteX2" fmla="*/ 148249 w 1884974"/>
                <a:gd name="connsiteY2" fmla="*/ 18384 h 345409"/>
                <a:gd name="connsiteX3" fmla="*/ 2199 w 1884974"/>
                <a:gd name="connsiteY3" fmla="*/ 345409 h 345409"/>
                <a:gd name="connsiteX0" fmla="*/ 1884974 w 1884974"/>
                <a:gd name="connsiteY0" fmla="*/ 159811 h 350311"/>
                <a:gd name="connsiteX1" fmla="*/ 1064554 w 1884974"/>
                <a:gd name="connsiteY1" fmla="*/ 58211 h 350311"/>
                <a:gd name="connsiteX2" fmla="*/ 148249 w 1884974"/>
                <a:gd name="connsiteY2" fmla="*/ 23286 h 350311"/>
                <a:gd name="connsiteX3" fmla="*/ 2199 w 1884974"/>
                <a:gd name="connsiteY3" fmla="*/ 350311 h 350311"/>
                <a:gd name="connsiteX0" fmla="*/ 1882791 w 1882791"/>
                <a:gd name="connsiteY0" fmla="*/ 154910 h 345410"/>
                <a:gd name="connsiteX1" fmla="*/ 1062371 w 1882791"/>
                <a:gd name="connsiteY1" fmla="*/ 53310 h 345410"/>
                <a:gd name="connsiteX2" fmla="*/ 177816 w 1882791"/>
                <a:gd name="connsiteY2" fmla="*/ 18385 h 345410"/>
                <a:gd name="connsiteX3" fmla="*/ 16 w 1882791"/>
                <a:gd name="connsiteY3" fmla="*/ 345410 h 345410"/>
                <a:gd name="connsiteX0" fmla="*/ 1882775 w 1882775"/>
                <a:gd name="connsiteY0" fmla="*/ 154910 h 345410"/>
                <a:gd name="connsiteX1" fmla="*/ 1062355 w 1882775"/>
                <a:gd name="connsiteY1" fmla="*/ 53310 h 345410"/>
                <a:gd name="connsiteX2" fmla="*/ 177800 w 1882775"/>
                <a:gd name="connsiteY2" fmla="*/ 18385 h 345410"/>
                <a:gd name="connsiteX3" fmla="*/ 0 w 1882775"/>
                <a:gd name="connsiteY3" fmla="*/ 345410 h 345410"/>
                <a:gd name="connsiteX0" fmla="*/ 1882775 w 1882775"/>
                <a:gd name="connsiteY0" fmla="*/ 154910 h 345410"/>
                <a:gd name="connsiteX1" fmla="*/ 1062355 w 1882775"/>
                <a:gd name="connsiteY1" fmla="*/ 53310 h 345410"/>
                <a:gd name="connsiteX2" fmla="*/ 215900 w 1882775"/>
                <a:gd name="connsiteY2" fmla="*/ 18385 h 345410"/>
                <a:gd name="connsiteX3" fmla="*/ 0 w 1882775"/>
                <a:gd name="connsiteY3" fmla="*/ 345410 h 345410"/>
                <a:gd name="connsiteX0" fmla="*/ 1882775 w 1882775"/>
                <a:gd name="connsiteY0" fmla="*/ 144265 h 334765"/>
                <a:gd name="connsiteX1" fmla="*/ 1043305 w 1882775"/>
                <a:gd name="connsiteY1" fmla="*/ 106165 h 334765"/>
                <a:gd name="connsiteX2" fmla="*/ 215900 w 1882775"/>
                <a:gd name="connsiteY2" fmla="*/ 7740 h 334765"/>
                <a:gd name="connsiteX3" fmla="*/ 0 w 1882775"/>
                <a:gd name="connsiteY3" fmla="*/ 334765 h 334765"/>
                <a:gd name="connsiteX0" fmla="*/ 1882775 w 1882775"/>
                <a:gd name="connsiteY0" fmla="*/ 148678 h 339178"/>
                <a:gd name="connsiteX1" fmla="*/ 1043305 w 1882775"/>
                <a:gd name="connsiteY1" fmla="*/ 110578 h 339178"/>
                <a:gd name="connsiteX2" fmla="*/ 215900 w 1882775"/>
                <a:gd name="connsiteY2" fmla="*/ 12153 h 339178"/>
                <a:gd name="connsiteX3" fmla="*/ 0 w 1882775"/>
                <a:gd name="connsiteY3" fmla="*/ 339178 h 339178"/>
              </a:gdLst>
              <a:ahLst/>
              <a:cxnLst>
                <a:cxn ang="0">
                  <a:pos x="connsiteX0" y="connsiteY0"/>
                </a:cxn>
                <a:cxn ang="0">
                  <a:pos x="connsiteX1" y="connsiteY1"/>
                </a:cxn>
                <a:cxn ang="0">
                  <a:pos x="connsiteX2" y="connsiteY2"/>
                </a:cxn>
                <a:cxn ang="0">
                  <a:pos x="connsiteX3" y="connsiteY3"/>
                </a:cxn>
              </a:cxnLst>
              <a:rect l="l" t="t" r="r" b="b"/>
              <a:pathLst>
                <a:path w="1882775" h="339178">
                  <a:moveTo>
                    <a:pt x="1882775" y="148678"/>
                  </a:moveTo>
                  <a:cubicBezTo>
                    <a:pt x="1702859" y="346190"/>
                    <a:pt x="1346518" y="190482"/>
                    <a:pt x="1043305" y="110578"/>
                  </a:cubicBezTo>
                  <a:cubicBezTo>
                    <a:pt x="740092" y="30674"/>
                    <a:pt x="389784" y="-25947"/>
                    <a:pt x="215900" y="12153"/>
                  </a:cubicBezTo>
                  <a:cubicBezTo>
                    <a:pt x="42016" y="50253"/>
                    <a:pt x="12435" y="108197"/>
                    <a:pt x="0" y="339178"/>
                  </a:cubicBezTo>
                </a:path>
              </a:pathLst>
            </a:custGeom>
            <a:noFill/>
            <a:ln w="38100">
              <a:solidFill>
                <a:srgbClr val="CC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019259" y="3591795"/>
              <a:ext cx="1635167" cy="348382"/>
            </a:xfrm>
            <a:custGeom>
              <a:avLst/>
              <a:gdLst>
                <a:gd name="connsiteX0" fmla="*/ 1648122 w 1648122"/>
                <a:gd name="connsiteY0" fmla="*/ 178874 h 588449"/>
                <a:gd name="connsiteX1" fmla="*/ 1394122 w 1648122"/>
                <a:gd name="connsiteY1" fmla="*/ 318574 h 588449"/>
                <a:gd name="connsiteX2" fmla="*/ 727372 w 1648122"/>
                <a:gd name="connsiteY2" fmla="*/ 26474 h 588449"/>
                <a:gd name="connsiteX3" fmla="*/ 76497 w 1648122"/>
                <a:gd name="connsiteY3" fmla="*/ 77274 h 588449"/>
                <a:gd name="connsiteX4" fmla="*/ 38397 w 1648122"/>
                <a:gd name="connsiteY4" fmla="*/ 588449 h 588449"/>
                <a:gd name="connsiteX0" fmla="*/ 1634913 w 1634913"/>
                <a:gd name="connsiteY0" fmla="*/ 178874 h 588449"/>
                <a:gd name="connsiteX1" fmla="*/ 1380913 w 1634913"/>
                <a:gd name="connsiteY1" fmla="*/ 318574 h 588449"/>
                <a:gd name="connsiteX2" fmla="*/ 714163 w 1634913"/>
                <a:gd name="connsiteY2" fmla="*/ 26474 h 588449"/>
                <a:gd name="connsiteX3" fmla="*/ 63288 w 1634913"/>
                <a:gd name="connsiteY3" fmla="*/ 77274 h 588449"/>
                <a:gd name="connsiteX4" fmla="*/ 25188 w 1634913"/>
                <a:gd name="connsiteY4" fmla="*/ 588449 h 588449"/>
                <a:gd name="connsiteX0" fmla="*/ 1609728 w 1609728"/>
                <a:gd name="connsiteY0" fmla="*/ 204968 h 614543"/>
                <a:gd name="connsiteX1" fmla="*/ 1355728 w 1609728"/>
                <a:gd name="connsiteY1" fmla="*/ 344668 h 614543"/>
                <a:gd name="connsiteX2" fmla="*/ 688978 w 1609728"/>
                <a:gd name="connsiteY2" fmla="*/ 52568 h 614543"/>
                <a:gd name="connsiteX3" fmla="*/ 133353 w 1609728"/>
                <a:gd name="connsiteY3" fmla="*/ 55743 h 614543"/>
                <a:gd name="connsiteX4" fmla="*/ 3 w 1609728"/>
                <a:gd name="connsiteY4" fmla="*/ 614543 h 614543"/>
                <a:gd name="connsiteX0" fmla="*/ 1622426 w 1622426"/>
                <a:gd name="connsiteY0" fmla="*/ 205188 h 617938"/>
                <a:gd name="connsiteX1" fmla="*/ 1368426 w 1622426"/>
                <a:gd name="connsiteY1" fmla="*/ 344888 h 617938"/>
                <a:gd name="connsiteX2" fmla="*/ 701676 w 1622426"/>
                <a:gd name="connsiteY2" fmla="*/ 52788 h 617938"/>
                <a:gd name="connsiteX3" fmla="*/ 146051 w 1622426"/>
                <a:gd name="connsiteY3" fmla="*/ 55963 h 617938"/>
                <a:gd name="connsiteX4" fmla="*/ 1 w 1622426"/>
                <a:gd name="connsiteY4" fmla="*/ 617938 h 617938"/>
                <a:gd name="connsiteX0" fmla="*/ 1622426 w 1622426"/>
                <a:gd name="connsiteY0" fmla="*/ 192918 h 605668"/>
                <a:gd name="connsiteX1" fmla="*/ 1349376 w 1622426"/>
                <a:gd name="connsiteY1" fmla="*/ 69093 h 605668"/>
                <a:gd name="connsiteX2" fmla="*/ 701676 w 1622426"/>
                <a:gd name="connsiteY2" fmla="*/ 40518 h 605668"/>
                <a:gd name="connsiteX3" fmla="*/ 146051 w 1622426"/>
                <a:gd name="connsiteY3" fmla="*/ 43693 h 605668"/>
                <a:gd name="connsiteX4" fmla="*/ 1 w 162242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9119 h 605044"/>
                <a:gd name="connsiteX1" fmla="*/ 1203326 w 1641476"/>
                <a:gd name="connsiteY1" fmla="*/ 52594 h 605044"/>
                <a:gd name="connsiteX2" fmla="*/ 701676 w 1641476"/>
                <a:gd name="connsiteY2" fmla="*/ 39894 h 605044"/>
                <a:gd name="connsiteX3" fmla="*/ 146051 w 1641476"/>
                <a:gd name="connsiteY3" fmla="*/ 43069 h 605044"/>
                <a:gd name="connsiteX4" fmla="*/ 1 w 1641476"/>
                <a:gd name="connsiteY4"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203173 h 619098"/>
                <a:gd name="connsiteX1" fmla="*/ 831856 w 1641481"/>
                <a:gd name="connsiteY1" fmla="*/ 28548 h 619098"/>
                <a:gd name="connsiteX2" fmla="*/ 146056 w 1641481"/>
                <a:gd name="connsiteY2" fmla="*/ 57123 h 619098"/>
                <a:gd name="connsiteX3" fmla="*/ 6 w 1641481"/>
                <a:gd name="connsiteY3" fmla="*/ 619098 h 619098"/>
                <a:gd name="connsiteX0" fmla="*/ 1641481 w 1641481"/>
                <a:gd name="connsiteY0" fmla="*/ 223415 h 639340"/>
                <a:gd name="connsiteX1" fmla="*/ 838206 w 1641481"/>
                <a:gd name="connsiteY1" fmla="*/ 13865 h 639340"/>
                <a:gd name="connsiteX2" fmla="*/ 146056 w 1641481"/>
                <a:gd name="connsiteY2" fmla="*/ 77365 h 639340"/>
                <a:gd name="connsiteX3" fmla="*/ 6 w 1641481"/>
                <a:gd name="connsiteY3" fmla="*/ 639340 h 639340"/>
                <a:gd name="connsiteX0" fmla="*/ 1649189 w 1649189"/>
                <a:gd name="connsiteY0" fmla="*/ 214623 h 630548"/>
                <a:gd name="connsiteX1" fmla="*/ 845914 w 1649189"/>
                <a:gd name="connsiteY1" fmla="*/ 5073 h 630548"/>
                <a:gd name="connsiteX2" fmla="*/ 100424 w 1649189"/>
                <a:gd name="connsiteY2" fmla="*/ 114293 h 630548"/>
                <a:gd name="connsiteX3" fmla="*/ 7714 w 1649189"/>
                <a:gd name="connsiteY3" fmla="*/ 630548 h 630548"/>
                <a:gd name="connsiteX0" fmla="*/ 1648465 w 1648465"/>
                <a:gd name="connsiteY0" fmla="*/ 157507 h 573432"/>
                <a:gd name="connsiteX1" fmla="*/ 829950 w 1648465"/>
                <a:gd name="connsiteY1" fmla="*/ 24157 h 573432"/>
                <a:gd name="connsiteX2" fmla="*/ 99700 w 1648465"/>
                <a:gd name="connsiteY2" fmla="*/ 57177 h 573432"/>
                <a:gd name="connsiteX3" fmla="*/ 6990 w 1648465"/>
                <a:gd name="connsiteY3" fmla="*/ 573432 h 573432"/>
                <a:gd name="connsiteX0" fmla="*/ 1648465 w 1648465"/>
                <a:gd name="connsiteY0" fmla="*/ 139892 h 555817"/>
                <a:gd name="connsiteX1" fmla="*/ 829950 w 1648465"/>
                <a:gd name="connsiteY1" fmla="*/ 6542 h 555817"/>
                <a:gd name="connsiteX2" fmla="*/ 99700 w 1648465"/>
                <a:gd name="connsiteY2" fmla="*/ 77662 h 555817"/>
                <a:gd name="connsiteX3" fmla="*/ 6990 w 1648465"/>
                <a:gd name="connsiteY3" fmla="*/ 555817 h 555817"/>
                <a:gd name="connsiteX0" fmla="*/ 1641477 w 1641477"/>
                <a:gd name="connsiteY0" fmla="*/ 157506 h 573431"/>
                <a:gd name="connsiteX1" fmla="*/ 822962 w 1641477"/>
                <a:gd name="connsiteY1" fmla="*/ 24156 h 573431"/>
                <a:gd name="connsiteX2" fmla="*/ 168912 w 1641477"/>
                <a:gd name="connsiteY2" fmla="*/ 57176 h 573431"/>
                <a:gd name="connsiteX3" fmla="*/ 2 w 1641477"/>
                <a:gd name="connsiteY3" fmla="*/ 573431 h 573431"/>
                <a:gd name="connsiteX0" fmla="*/ 1641477 w 1641477"/>
                <a:gd name="connsiteY0" fmla="*/ 149309 h 431884"/>
                <a:gd name="connsiteX1" fmla="*/ 822962 w 1641477"/>
                <a:gd name="connsiteY1" fmla="*/ 15959 h 431884"/>
                <a:gd name="connsiteX2" fmla="*/ 168912 w 1641477"/>
                <a:gd name="connsiteY2" fmla="*/ 48979 h 431884"/>
                <a:gd name="connsiteX3" fmla="*/ 2 w 1641477"/>
                <a:gd name="connsiteY3" fmla="*/ 431884 h 431884"/>
                <a:gd name="connsiteX0" fmla="*/ 1641476 w 1641476"/>
                <a:gd name="connsiteY0" fmla="*/ 139356 h 421931"/>
                <a:gd name="connsiteX1" fmla="*/ 822961 w 1641476"/>
                <a:gd name="connsiteY1" fmla="*/ 6006 h 421931"/>
                <a:gd name="connsiteX2" fmla="*/ 219711 w 1641476"/>
                <a:gd name="connsiteY2" fmla="*/ 64426 h 421931"/>
                <a:gd name="connsiteX3" fmla="*/ 1 w 1641476"/>
                <a:gd name="connsiteY3" fmla="*/ 421931 h 421931"/>
                <a:gd name="connsiteX0" fmla="*/ 1635126 w 1635126"/>
                <a:gd name="connsiteY0" fmla="*/ 137310 h 330985"/>
                <a:gd name="connsiteX1" fmla="*/ 816611 w 1635126"/>
                <a:gd name="connsiteY1" fmla="*/ 3960 h 330985"/>
                <a:gd name="connsiteX2" fmla="*/ 213361 w 1635126"/>
                <a:gd name="connsiteY2" fmla="*/ 62380 h 330985"/>
                <a:gd name="connsiteX3" fmla="*/ 1 w 1635126"/>
                <a:gd name="connsiteY3" fmla="*/ 330985 h 330985"/>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5979 h 329654"/>
                <a:gd name="connsiteX1" fmla="*/ 816611 w 1635126"/>
                <a:gd name="connsiteY1" fmla="*/ 2629 h 329654"/>
                <a:gd name="connsiteX2" fmla="*/ 168911 w 1635126"/>
                <a:gd name="connsiteY2" fmla="*/ 54699 h 329654"/>
                <a:gd name="connsiteX3" fmla="*/ 1 w 1635126"/>
                <a:gd name="connsiteY3" fmla="*/ 329654 h 329654"/>
                <a:gd name="connsiteX0" fmla="*/ 1635126 w 1635126"/>
                <a:gd name="connsiteY0" fmla="*/ 136223 h 329898"/>
                <a:gd name="connsiteX1" fmla="*/ 816611 w 1635126"/>
                <a:gd name="connsiteY1" fmla="*/ 2873 h 329898"/>
                <a:gd name="connsiteX2" fmla="*/ 157005 w 1635126"/>
                <a:gd name="connsiteY2" fmla="*/ 52562 h 329898"/>
                <a:gd name="connsiteX3" fmla="*/ 1 w 1635126"/>
                <a:gd name="connsiteY3" fmla="*/ 329898 h 329898"/>
                <a:gd name="connsiteX0" fmla="*/ 1635125 w 1635125"/>
                <a:gd name="connsiteY0" fmla="*/ 151798 h 345473"/>
                <a:gd name="connsiteX1" fmla="*/ 816610 w 1635125"/>
                <a:gd name="connsiteY1" fmla="*/ 18448 h 345473"/>
                <a:gd name="connsiteX2" fmla="*/ 0 w 1635125"/>
                <a:gd name="connsiteY2" fmla="*/ 345473 h 345473"/>
                <a:gd name="connsiteX0" fmla="*/ 1635175 w 1635175"/>
                <a:gd name="connsiteY0" fmla="*/ 151798 h 345473"/>
                <a:gd name="connsiteX1" fmla="*/ 816660 w 1635175"/>
                <a:gd name="connsiteY1" fmla="*/ 18448 h 345473"/>
                <a:gd name="connsiteX2" fmla="*/ 50 w 1635175"/>
                <a:gd name="connsiteY2" fmla="*/ 345473 h 345473"/>
                <a:gd name="connsiteX0" fmla="*/ 1635175 w 1635175"/>
                <a:gd name="connsiteY0" fmla="*/ 166776 h 360451"/>
                <a:gd name="connsiteX1" fmla="*/ 816660 w 1635175"/>
                <a:gd name="connsiteY1" fmla="*/ 14376 h 360451"/>
                <a:gd name="connsiteX2" fmla="*/ 50 w 1635175"/>
                <a:gd name="connsiteY2" fmla="*/ 360451 h 360451"/>
                <a:gd name="connsiteX0" fmla="*/ 1635167 w 1635167"/>
                <a:gd name="connsiteY0" fmla="*/ 158634 h 352309"/>
                <a:gd name="connsiteX1" fmla="*/ 816652 w 1635167"/>
                <a:gd name="connsiteY1" fmla="*/ 6234 h 352309"/>
                <a:gd name="connsiteX2" fmla="*/ 42 w 1635167"/>
                <a:gd name="connsiteY2" fmla="*/ 352309 h 352309"/>
                <a:gd name="connsiteX0" fmla="*/ 1635167 w 1635167"/>
                <a:gd name="connsiteY0" fmla="*/ 154707 h 348382"/>
                <a:gd name="connsiteX1" fmla="*/ 816652 w 1635167"/>
                <a:gd name="connsiteY1" fmla="*/ 2307 h 348382"/>
                <a:gd name="connsiteX2" fmla="*/ 42 w 1635167"/>
                <a:gd name="connsiteY2" fmla="*/ 348382 h 348382"/>
              </a:gdLst>
              <a:ahLst/>
              <a:cxnLst>
                <a:cxn ang="0">
                  <a:pos x="connsiteX0" y="connsiteY0"/>
                </a:cxn>
                <a:cxn ang="0">
                  <a:pos x="connsiteX1" y="connsiteY1"/>
                </a:cxn>
                <a:cxn ang="0">
                  <a:pos x="connsiteX2" y="connsiteY2"/>
                </a:cxn>
              </a:cxnLst>
              <a:rect l="l" t="t" r="r" b="b"/>
              <a:pathLst>
                <a:path w="1635167" h="348382">
                  <a:moveTo>
                    <a:pt x="1635167" y="154707"/>
                  </a:moveTo>
                  <a:cubicBezTo>
                    <a:pt x="1471126" y="-19256"/>
                    <a:pt x="970111" y="-1397"/>
                    <a:pt x="816652" y="2307"/>
                  </a:cubicBezTo>
                  <a:cubicBezTo>
                    <a:pt x="663193" y="6011"/>
                    <a:pt x="-6043" y="-19785"/>
                    <a:pt x="42" y="348382"/>
                  </a:cubicBezTo>
                </a:path>
              </a:pathLst>
            </a:custGeom>
            <a:noFill/>
            <a:ln w="38100">
              <a:solidFill>
                <a:srgbClr val="0000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79392" y="3415030"/>
              <a:ext cx="240668" cy="443307"/>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1604643" y="3314072"/>
              <a:ext cx="527645" cy="307777"/>
            </a:xfrm>
            <a:prstGeom prst="rect">
              <a:avLst/>
            </a:prstGeom>
            <a:noFill/>
          </p:spPr>
          <p:txBody>
            <a:bodyPr wrap="none" rtlCol="0">
              <a:spAutoFit/>
            </a:bodyPr>
            <a:lstStyle/>
            <a:p>
              <a:pPr algn="ctr"/>
              <a:r>
                <a:rPr lang="en-US" sz="1400" dirty="0" err="1" smtClean="0"/>
                <a:t>Vbat</a:t>
              </a:r>
              <a:endParaRPr lang="en-US" sz="1400" dirty="0" smtClean="0"/>
            </a:p>
          </p:txBody>
        </p:sp>
        <p:sp>
          <p:nvSpPr>
            <p:cNvPr id="116" name="TextBox 115"/>
            <p:cNvSpPr txBox="1"/>
            <p:nvPr/>
          </p:nvSpPr>
          <p:spPr>
            <a:xfrm rot="16200000">
              <a:off x="2039482" y="4515069"/>
              <a:ext cx="1717949" cy="415498"/>
            </a:xfrm>
            <a:prstGeom prst="rect">
              <a:avLst/>
            </a:prstGeom>
            <a:noFill/>
          </p:spPr>
          <p:txBody>
            <a:bodyPr wrap="square" rtlCol="0">
              <a:spAutoFit/>
            </a:bodyPr>
            <a:lstStyle/>
            <a:p>
              <a:pPr algn="ctr"/>
              <a:r>
                <a:rPr lang="en-US" sz="1050" dirty="0" smtClean="0"/>
                <a:t>Connect all of these to the </a:t>
              </a:r>
              <a:r>
                <a:rPr lang="en-US" sz="1050" u="sng" dirty="0" smtClean="0"/>
                <a:t>audio board</a:t>
              </a:r>
              <a:r>
                <a:rPr lang="en-US" sz="1050" dirty="0" smtClean="0"/>
                <a:t>, not the Teensy</a:t>
              </a:r>
            </a:p>
          </p:txBody>
        </p:sp>
        <p:sp>
          <p:nvSpPr>
            <p:cNvPr id="117" name="Rectangle 116"/>
            <p:cNvSpPr/>
            <p:nvPr/>
          </p:nvSpPr>
          <p:spPr>
            <a:xfrm rot="5400000">
              <a:off x="1743923" y="403670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rot="5400000">
              <a:off x="1840990" y="4036709"/>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p:cNvSpPr txBox="1"/>
            <p:nvPr/>
          </p:nvSpPr>
          <p:spPr>
            <a:xfrm>
              <a:off x="3305734" y="662135"/>
              <a:ext cx="1911934" cy="523220"/>
            </a:xfrm>
            <a:prstGeom prst="rect">
              <a:avLst/>
            </a:prstGeom>
            <a:noFill/>
          </p:spPr>
          <p:txBody>
            <a:bodyPr wrap="none" rtlCol="0">
              <a:spAutoFit/>
            </a:bodyPr>
            <a:lstStyle/>
            <a:p>
              <a:pPr algn="ctr"/>
              <a:r>
                <a:rPr lang="en-US" sz="1400" dirty="0" smtClean="0"/>
                <a:t>Try adding 3 pins. </a:t>
              </a:r>
            </a:p>
            <a:p>
              <a:pPr algn="ctr"/>
              <a:r>
                <a:rPr lang="en-US" sz="1400" dirty="0" smtClean="0"/>
                <a:t>Can the mics still mate?</a:t>
              </a:r>
            </a:p>
          </p:txBody>
        </p:sp>
        <p:cxnSp>
          <p:nvCxnSpPr>
            <p:cNvPr id="30" name="Straight Arrow Connector 29"/>
            <p:cNvCxnSpPr/>
            <p:nvPr/>
          </p:nvCxnSpPr>
          <p:spPr>
            <a:xfrm>
              <a:off x="4221471" y="1185355"/>
              <a:ext cx="333405" cy="13965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a:xfrm>
              <a:off x="4163799" y="1899106"/>
              <a:ext cx="532026" cy="501194"/>
            </a:xfrm>
            <a:custGeom>
              <a:avLst/>
              <a:gdLst>
                <a:gd name="connsiteX0" fmla="*/ 532026 w 532026"/>
                <a:gd name="connsiteY0" fmla="*/ 43994 h 501194"/>
                <a:gd name="connsiteX1" fmla="*/ 27201 w 532026"/>
                <a:gd name="connsiteY1" fmla="*/ 43994 h 501194"/>
                <a:gd name="connsiteX2" fmla="*/ 112926 w 532026"/>
                <a:gd name="connsiteY2" fmla="*/ 501194 h 501194"/>
              </a:gdLst>
              <a:ahLst/>
              <a:cxnLst>
                <a:cxn ang="0">
                  <a:pos x="connsiteX0" y="connsiteY0"/>
                </a:cxn>
                <a:cxn ang="0">
                  <a:pos x="connsiteX1" y="connsiteY1"/>
                </a:cxn>
                <a:cxn ang="0">
                  <a:pos x="connsiteX2" y="connsiteY2"/>
                </a:cxn>
              </a:cxnLst>
              <a:rect l="l" t="t" r="r" b="b"/>
              <a:pathLst>
                <a:path w="532026" h="501194">
                  <a:moveTo>
                    <a:pt x="532026" y="43994"/>
                  </a:moveTo>
                  <a:cubicBezTo>
                    <a:pt x="314538" y="5894"/>
                    <a:pt x="97051" y="-32206"/>
                    <a:pt x="27201" y="43994"/>
                  </a:cubicBezTo>
                  <a:cubicBezTo>
                    <a:pt x="-42649" y="120194"/>
                    <a:pt x="35138" y="310694"/>
                    <a:pt x="112926" y="501194"/>
                  </a:cubicBezTo>
                </a:path>
              </a:pathLst>
            </a:custGeom>
            <a:noFill/>
            <a:ln>
              <a:solidFill>
                <a:schemeClr val="tx1"/>
              </a:solidFill>
              <a:prstDash val="sysDot"/>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rot="18803273">
              <a:off x="3919847" y="1694142"/>
              <a:ext cx="351378" cy="307777"/>
            </a:xfrm>
            <a:prstGeom prst="rect">
              <a:avLst/>
            </a:prstGeom>
            <a:noFill/>
          </p:spPr>
          <p:txBody>
            <a:bodyPr wrap="none" rtlCol="0">
              <a:spAutoFit/>
            </a:bodyPr>
            <a:lstStyle/>
            <a:p>
              <a:pPr algn="ctr"/>
              <a:r>
                <a:rPr lang="en-US" sz="1400" dirty="0" smtClean="0"/>
                <a:t>??</a:t>
              </a:r>
            </a:p>
          </p:txBody>
        </p:sp>
        <p:grpSp>
          <p:nvGrpSpPr>
            <p:cNvPr id="7" name="Group 6"/>
            <p:cNvGrpSpPr/>
            <p:nvPr/>
          </p:nvGrpSpPr>
          <p:grpSpPr>
            <a:xfrm>
              <a:off x="1110318" y="4244773"/>
              <a:ext cx="1466116" cy="1953478"/>
              <a:chOff x="1110318" y="4244773"/>
              <a:chExt cx="1466116" cy="1953478"/>
            </a:xfrm>
          </p:grpSpPr>
          <p:pic>
            <p:nvPicPr>
              <p:cNvPr id="8" name="Picture 7" descr="https://cdn-shop.adafruit.com/970x728/2479-03.jpg"/>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10000" b="90000" l="10000" r="90000">
                            <a14:backgroundMark x1="18660" y1="25275" x2="18660" y2="25275"/>
                            <a14:backgroundMark x1="18660" y1="77747" x2="18660" y2="77747"/>
                            <a14:backgroundMark x1="82474" y1="21291" x2="82474" y2="21291"/>
                            <a14:backgroundMark x1="82680" y1="29258" x2="82680" y2="29258"/>
                            <a14:backgroundMark x1="82062" y1="37775" x2="82062" y2="37775"/>
                            <a14:backgroundMark x1="82680" y1="46016" x2="82680" y2="46016"/>
                            <a14:backgroundMark x1="82784" y1="54396" x2="82784" y2="54396"/>
                            <a14:backgroundMark x1="82680" y1="62225" x2="82680" y2="62225"/>
                            <a14:backgroundMark x1="82577" y1="69780" x2="82577" y2="69780"/>
                            <a14:backgroundMark x1="82371" y1="78434" x2="82371" y2="78434"/>
                            <a14:backgroundMark x1="36082" y1="18269" x2="36082" y2="18269"/>
                            <a14:backgroundMark x1="39897" y1="20742" x2="39897" y2="20742"/>
                            <a14:backgroundMark x1="60206" y1="18407" x2="60206" y2="18407"/>
                            <a14:backgroundMark x1="60309" y1="22253" x2="60309" y2="22253"/>
                            <a14:backgroundMark x1="75155" y1="64560" x2="75155" y2="64560"/>
                            <a14:backgroundMark x1="16598" y1="36538" x2="16598" y2="36538"/>
                            <a14:backgroundMark x1="16392" y1="37500" x2="16392" y2="37500"/>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866637" y="4488454"/>
                <a:ext cx="1953478" cy="1466116"/>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1531620" y="4556760"/>
                <a:ext cx="601980" cy="799769"/>
              </a:xfrm>
              <a:custGeom>
                <a:avLst/>
                <a:gdLst>
                  <a:gd name="connsiteX0" fmla="*/ 601980 w 601980"/>
                  <a:gd name="connsiteY0" fmla="*/ 0 h 799769"/>
                  <a:gd name="connsiteX1" fmla="*/ 441960 w 601980"/>
                  <a:gd name="connsiteY1" fmla="*/ 716280 h 799769"/>
                  <a:gd name="connsiteX2" fmla="*/ 129540 w 601980"/>
                  <a:gd name="connsiteY2" fmla="*/ 708660 h 799769"/>
                  <a:gd name="connsiteX3" fmla="*/ 0 w 601980"/>
                  <a:gd name="connsiteY3" fmla="*/ 30480 h 799769"/>
                </a:gdLst>
                <a:ahLst/>
                <a:cxnLst>
                  <a:cxn ang="0">
                    <a:pos x="connsiteX0" y="connsiteY0"/>
                  </a:cxn>
                  <a:cxn ang="0">
                    <a:pos x="connsiteX1" y="connsiteY1"/>
                  </a:cxn>
                  <a:cxn ang="0">
                    <a:pos x="connsiteX2" y="connsiteY2"/>
                  </a:cxn>
                  <a:cxn ang="0">
                    <a:pos x="connsiteX3" y="connsiteY3"/>
                  </a:cxn>
                </a:cxnLst>
                <a:rect l="l" t="t" r="r" b="b"/>
                <a:pathLst>
                  <a:path w="601980" h="799769">
                    <a:moveTo>
                      <a:pt x="601980" y="0"/>
                    </a:moveTo>
                    <a:cubicBezTo>
                      <a:pt x="561340" y="299085"/>
                      <a:pt x="520700" y="598170"/>
                      <a:pt x="441960" y="716280"/>
                    </a:cubicBezTo>
                    <a:cubicBezTo>
                      <a:pt x="363220" y="834390"/>
                      <a:pt x="203200" y="822960"/>
                      <a:pt x="129540" y="708660"/>
                    </a:cubicBezTo>
                    <a:cubicBezTo>
                      <a:pt x="55880" y="594360"/>
                      <a:pt x="27940" y="312420"/>
                      <a:pt x="0" y="3048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p:cNvSpPr txBox="1"/>
            <p:nvPr/>
          </p:nvSpPr>
          <p:spPr>
            <a:xfrm>
              <a:off x="366517" y="4892013"/>
              <a:ext cx="961036" cy="738664"/>
            </a:xfrm>
            <a:prstGeom prst="rect">
              <a:avLst/>
            </a:prstGeom>
            <a:noFill/>
          </p:spPr>
          <p:txBody>
            <a:bodyPr wrap="square" rtlCol="0">
              <a:spAutoFit/>
            </a:bodyPr>
            <a:lstStyle/>
            <a:p>
              <a:pPr algn="ctr"/>
              <a:r>
                <a:rPr lang="en-US" sz="1050" dirty="0" smtClean="0"/>
                <a:t>Ground the CTS pin for TX </a:t>
              </a:r>
              <a:r>
                <a:rPr lang="en-US" sz="1050" u="sng" dirty="0" smtClean="0"/>
                <a:t>out</a:t>
              </a:r>
              <a:r>
                <a:rPr lang="en-US" sz="1050" dirty="0" smtClean="0"/>
                <a:t> of the BLE unit.</a:t>
              </a:r>
            </a:p>
          </p:txBody>
        </p:sp>
      </p:grpSp>
      <p:cxnSp>
        <p:nvCxnSpPr>
          <p:cNvPr id="23" name="Straight Arrow Connector 22"/>
          <p:cNvCxnSpPr/>
          <p:nvPr/>
        </p:nvCxnSpPr>
        <p:spPr>
          <a:xfrm flipV="1">
            <a:off x="1196340" y="4682063"/>
            <a:ext cx="911840" cy="2896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185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TotalTime>
  <Words>685</Words>
  <Application>Microsoft Office PowerPoint</Application>
  <PresentationFormat>On-screen Show (4:3)</PresentationFormat>
  <Paragraphs>115</Paragraphs>
  <Slides>19</Slides>
  <Notes>3</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Chip Audette</dc:creator>
  <cp:lastModifiedBy>Chip Audette</cp:lastModifiedBy>
  <cp:revision>44</cp:revision>
  <cp:lastPrinted>2016-11-07T16:36:00Z</cp:lastPrinted>
  <dcterms:created xsi:type="dcterms:W3CDTF">2016-10-03T17:50:31Z</dcterms:created>
  <dcterms:modified xsi:type="dcterms:W3CDTF">2016-11-07T16:45:46Z</dcterms:modified>
</cp:coreProperties>
</file>